
<file path=[Content_Types].xml><?xml version="1.0" encoding="utf-8"?>
<Types xmlns="http://schemas.openxmlformats.org/package/2006/content-types">
  <Default Extension="emf" ContentType="image/x-emf"/>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825" r:id="rId5"/>
    <p:sldMasterId id="2147483837" r:id="rId6"/>
    <p:sldMasterId id="2147483861" r:id="rId7"/>
    <p:sldMasterId id="2147484011" r:id="rId8"/>
  </p:sldMasterIdLst>
  <p:notesMasterIdLst>
    <p:notesMasterId r:id="rId30"/>
  </p:notesMasterIdLst>
  <p:handoutMasterIdLst>
    <p:handoutMasterId r:id="rId31"/>
  </p:handoutMasterIdLst>
  <p:sldIdLst>
    <p:sldId id="1517" r:id="rId9"/>
    <p:sldId id="1519" r:id="rId10"/>
    <p:sldId id="1848" r:id="rId11"/>
    <p:sldId id="1882" r:id="rId12"/>
    <p:sldId id="2121" r:id="rId13"/>
    <p:sldId id="2122" r:id="rId14"/>
    <p:sldId id="2088" r:id="rId15"/>
    <p:sldId id="2140" r:id="rId16"/>
    <p:sldId id="2127" r:id="rId17"/>
    <p:sldId id="2141" r:id="rId18"/>
    <p:sldId id="2128" r:id="rId19"/>
    <p:sldId id="2090" r:id="rId20"/>
    <p:sldId id="2139" r:id="rId21"/>
    <p:sldId id="2142" r:id="rId22"/>
    <p:sldId id="2144" r:id="rId23"/>
    <p:sldId id="2146" r:id="rId24"/>
    <p:sldId id="2143" r:id="rId25"/>
    <p:sldId id="2145" r:id="rId26"/>
    <p:sldId id="2147" r:id="rId27"/>
    <p:sldId id="2148" r:id="rId28"/>
    <p:sldId id="2149" r:id="rId29"/>
  </p:sldIdLst>
  <p:sldSz cx="9144000" cy="6858000" type="screen4x3"/>
  <p:notesSz cx="7010400" cy="9296400"/>
  <p:defaultTextStyle>
    <a:defPPr>
      <a:defRPr lang="en-US"/>
    </a:defPPr>
    <a:lvl1pPr algn="l" rtl="0" fontAlgn="base">
      <a:spcBef>
        <a:spcPct val="0"/>
      </a:spcBef>
      <a:spcAft>
        <a:spcPct val="0"/>
      </a:spcAft>
      <a:defRPr sz="800" kern="1200">
        <a:solidFill>
          <a:schemeClr val="tx1"/>
        </a:solidFill>
        <a:latin typeface="Tahoma" pitchFamily="34" charset="0"/>
        <a:ea typeface="+mn-ea"/>
        <a:cs typeface="+mn-cs"/>
      </a:defRPr>
    </a:lvl1pPr>
    <a:lvl2pPr marL="455613" indent="1588" algn="l" rtl="0" fontAlgn="base">
      <a:spcBef>
        <a:spcPct val="0"/>
      </a:spcBef>
      <a:spcAft>
        <a:spcPct val="0"/>
      </a:spcAft>
      <a:defRPr sz="800" kern="1200">
        <a:solidFill>
          <a:schemeClr val="tx1"/>
        </a:solidFill>
        <a:latin typeface="Tahoma" pitchFamily="34" charset="0"/>
        <a:ea typeface="+mn-ea"/>
        <a:cs typeface="+mn-cs"/>
      </a:defRPr>
    </a:lvl2pPr>
    <a:lvl3pPr marL="912813" indent="1588" algn="l" rtl="0" fontAlgn="base">
      <a:spcBef>
        <a:spcPct val="0"/>
      </a:spcBef>
      <a:spcAft>
        <a:spcPct val="0"/>
      </a:spcAft>
      <a:defRPr sz="800" kern="1200">
        <a:solidFill>
          <a:schemeClr val="tx1"/>
        </a:solidFill>
        <a:latin typeface="Tahoma" pitchFamily="34" charset="0"/>
        <a:ea typeface="+mn-ea"/>
        <a:cs typeface="+mn-cs"/>
      </a:defRPr>
    </a:lvl3pPr>
    <a:lvl4pPr marL="1370013" indent="1588" algn="l" rtl="0" fontAlgn="base">
      <a:spcBef>
        <a:spcPct val="0"/>
      </a:spcBef>
      <a:spcAft>
        <a:spcPct val="0"/>
      </a:spcAft>
      <a:defRPr sz="800" kern="1200">
        <a:solidFill>
          <a:schemeClr val="tx1"/>
        </a:solidFill>
        <a:latin typeface="Tahoma" pitchFamily="34" charset="0"/>
        <a:ea typeface="+mn-ea"/>
        <a:cs typeface="+mn-cs"/>
      </a:defRPr>
    </a:lvl4pPr>
    <a:lvl5pPr marL="1827213" indent="1588" algn="l" rtl="0" fontAlgn="base">
      <a:spcBef>
        <a:spcPct val="0"/>
      </a:spcBef>
      <a:spcAft>
        <a:spcPct val="0"/>
      </a:spcAft>
      <a:defRPr sz="800" kern="1200">
        <a:solidFill>
          <a:schemeClr val="tx1"/>
        </a:solidFill>
        <a:latin typeface="Tahoma" pitchFamily="34" charset="0"/>
        <a:ea typeface="+mn-ea"/>
        <a:cs typeface="+mn-cs"/>
      </a:defRPr>
    </a:lvl5pPr>
    <a:lvl6pPr marL="2286000" algn="l" defTabSz="914400" rtl="0" eaLnBrk="1" latinLnBrk="0" hangingPunct="1">
      <a:defRPr sz="800" kern="1200">
        <a:solidFill>
          <a:schemeClr val="tx1"/>
        </a:solidFill>
        <a:latin typeface="Tahoma" pitchFamily="34" charset="0"/>
        <a:ea typeface="+mn-ea"/>
        <a:cs typeface="+mn-cs"/>
      </a:defRPr>
    </a:lvl6pPr>
    <a:lvl7pPr marL="2743200" algn="l" defTabSz="914400" rtl="0" eaLnBrk="1" latinLnBrk="0" hangingPunct="1">
      <a:defRPr sz="800" kern="1200">
        <a:solidFill>
          <a:schemeClr val="tx1"/>
        </a:solidFill>
        <a:latin typeface="Tahoma" pitchFamily="34" charset="0"/>
        <a:ea typeface="+mn-ea"/>
        <a:cs typeface="+mn-cs"/>
      </a:defRPr>
    </a:lvl7pPr>
    <a:lvl8pPr marL="3200400" algn="l" defTabSz="914400" rtl="0" eaLnBrk="1" latinLnBrk="0" hangingPunct="1">
      <a:defRPr sz="800" kern="1200">
        <a:solidFill>
          <a:schemeClr val="tx1"/>
        </a:solidFill>
        <a:latin typeface="Tahoma" pitchFamily="34" charset="0"/>
        <a:ea typeface="+mn-ea"/>
        <a:cs typeface="+mn-cs"/>
      </a:defRPr>
    </a:lvl8pPr>
    <a:lvl9pPr marL="3657600" algn="l" defTabSz="914400" rtl="0" eaLnBrk="1" latinLnBrk="0" hangingPunct="1">
      <a:defRPr sz="8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768">
          <p15:clr>
            <a:srgbClr val="A4A3A4"/>
          </p15:clr>
        </p15:guide>
        <p15:guide id="3" orient="horz" pos="3936">
          <p15:clr>
            <a:srgbClr val="A4A3A4"/>
          </p15:clr>
        </p15:guide>
        <p15:guide id="4" pos="2880">
          <p15:clr>
            <a:srgbClr val="A4A3A4"/>
          </p15:clr>
        </p15:guide>
        <p15:guide id="5" pos="4320">
          <p15:clr>
            <a:srgbClr val="A4A3A4"/>
          </p15:clr>
        </p15:guide>
        <p15:guide id="6" pos="14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ch Newman" initials="RN" lastIdx="15" clrIdx="0"/>
  <p:cmAuthor id="1" name="Alex Bowsher" initials="AB" lastIdx="1" clrIdx="1"/>
  <p:cmAuthor id="2" name="Megan Schaefer" initials="MS" lastIdx="4" clrIdx="2"/>
  <p:cmAuthor id="3" name="Matt Braun" initials="MB" lastIdx="3" clrIdx="3"/>
  <p:cmAuthor id="4" name="Selby, Joe" initials="SJ" lastIdx="15" clrIdx="4">
    <p:extLst>
      <p:ext uri="{19B8F6BF-5375-455C-9EA6-DF929625EA0E}">
        <p15:presenceInfo xmlns:p15="http://schemas.microsoft.com/office/powerpoint/2012/main" userId="S::jselby@aaortho.org::46242951-dd7a-474d-b1a4-0ebfea0474c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0000"/>
    <a:srgbClr val="CBCED4"/>
    <a:srgbClr val="33CCFF"/>
    <a:srgbClr val="006600"/>
    <a:srgbClr val="FFFFFF"/>
    <a:srgbClr val="A50021"/>
    <a:srgbClr val="F38E7D"/>
    <a:srgbClr val="ADF27E"/>
    <a:srgbClr val="FFFF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0B5C83-C37E-4268-8355-B1B8DDBF364B}" v="45" dt="2024-04-26T15:12:46.4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9511" autoAdjust="0"/>
  </p:normalViewPr>
  <p:slideViewPr>
    <p:cSldViewPr snapToObjects="1">
      <p:cViewPr varScale="1">
        <p:scale>
          <a:sx n="108" d="100"/>
          <a:sy n="108" d="100"/>
        </p:scale>
        <p:origin x="1722" y="114"/>
      </p:cViewPr>
      <p:guideLst>
        <p:guide orient="horz" pos="2160"/>
        <p:guide orient="horz" pos="768"/>
        <p:guide orient="horz" pos="3936"/>
        <p:guide pos="2880"/>
        <p:guide pos="4320"/>
        <p:guide pos="1440"/>
      </p:guideLst>
    </p:cSldViewPr>
  </p:slideViewPr>
  <p:outlineViewPr>
    <p:cViewPr>
      <p:scale>
        <a:sx n="33" d="100"/>
        <a:sy n="33" d="100"/>
      </p:scale>
      <p:origin x="0" y="5208"/>
    </p:cViewPr>
  </p:outlineViewPr>
  <p:notesTextViewPr>
    <p:cViewPr>
      <p:scale>
        <a:sx n="100" d="100"/>
        <a:sy n="100" d="100"/>
      </p:scale>
      <p:origin x="0" y="0"/>
    </p:cViewPr>
  </p:notesTextViewPr>
  <p:sorterViewPr>
    <p:cViewPr>
      <p:scale>
        <a:sx n="70" d="100"/>
        <a:sy n="70" d="100"/>
      </p:scale>
      <p:origin x="0" y="0"/>
    </p:cViewPr>
  </p:sorterViewPr>
  <p:notesViewPr>
    <p:cSldViewPr snapToObjects="1">
      <p:cViewPr varScale="1">
        <p:scale>
          <a:sx n="82" d="100"/>
          <a:sy n="82" d="100"/>
        </p:scale>
        <p:origin x="-1890"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21" Type="http://schemas.openxmlformats.org/officeDocument/2006/relationships/slide" Target="slides/slide13.xml"/><Relationship Id="rId34"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Master" Target="slideMasters/slideMaster5.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682" name="Rectangle 2"/>
          <p:cNvSpPr>
            <a:spLocks noGrp="1" noChangeArrowheads="1"/>
          </p:cNvSpPr>
          <p:nvPr>
            <p:ph type="hdr" sz="quarter"/>
          </p:nvPr>
        </p:nvSpPr>
        <p:spPr bwMode="auto">
          <a:xfrm>
            <a:off x="1" y="0"/>
            <a:ext cx="3038475" cy="465138"/>
          </a:xfrm>
          <a:prstGeom prst="rect">
            <a:avLst/>
          </a:prstGeom>
          <a:noFill/>
          <a:ln w="9525">
            <a:noFill/>
            <a:miter lim="800000"/>
            <a:headEnd/>
            <a:tailEnd/>
          </a:ln>
        </p:spPr>
        <p:txBody>
          <a:bodyPr vert="horz" wrap="square" lIns="91399" tIns="45699" rIns="91399" bIns="45699" numCol="1" anchor="t" anchorCtr="0" compatLnSpc="1">
            <a:prstTxWarp prst="textNoShape">
              <a:avLst/>
            </a:prstTxWarp>
          </a:bodyPr>
          <a:lstStyle>
            <a:lvl1pPr>
              <a:spcBef>
                <a:spcPct val="0"/>
              </a:spcBef>
              <a:buFontTx/>
              <a:buNone/>
              <a:defRPr sz="1200" b="0">
                <a:latin typeface="Arial" charset="0"/>
              </a:defRPr>
            </a:lvl1pPr>
          </a:lstStyle>
          <a:p>
            <a:pPr>
              <a:defRPr/>
            </a:pPr>
            <a:endParaRPr lang="en-US" dirty="0"/>
          </a:p>
        </p:txBody>
      </p:sp>
      <p:sp>
        <p:nvSpPr>
          <p:cNvPr id="327683" name="Rectangle 3"/>
          <p:cNvSpPr>
            <a:spLocks noGrp="1" noChangeArrowheads="1"/>
          </p:cNvSpPr>
          <p:nvPr>
            <p:ph type="dt" sz="quarter" idx="1"/>
          </p:nvPr>
        </p:nvSpPr>
        <p:spPr bwMode="auto">
          <a:xfrm>
            <a:off x="3970340" y="0"/>
            <a:ext cx="3038475" cy="465138"/>
          </a:xfrm>
          <a:prstGeom prst="rect">
            <a:avLst/>
          </a:prstGeom>
          <a:noFill/>
          <a:ln w="9525">
            <a:noFill/>
            <a:miter lim="800000"/>
            <a:headEnd/>
            <a:tailEnd/>
          </a:ln>
        </p:spPr>
        <p:txBody>
          <a:bodyPr vert="horz" wrap="square" lIns="91399" tIns="45699" rIns="91399" bIns="45699" numCol="1" anchor="t" anchorCtr="0" compatLnSpc="1">
            <a:prstTxWarp prst="textNoShape">
              <a:avLst/>
            </a:prstTxWarp>
          </a:bodyPr>
          <a:lstStyle>
            <a:lvl1pPr algn="r">
              <a:spcBef>
                <a:spcPct val="0"/>
              </a:spcBef>
              <a:buFontTx/>
              <a:buNone/>
              <a:defRPr sz="1200" b="0">
                <a:latin typeface="Arial" charset="0"/>
              </a:defRPr>
            </a:lvl1pPr>
          </a:lstStyle>
          <a:p>
            <a:pPr>
              <a:defRPr/>
            </a:pPr>
            <a:endParaRPr lang="en-US" dirty="0"/>
          </a:p>
        </p:txBody>
      </p:sp>
      <p:sp>
        <p:nvSpPr>
          <p:cNvPr id="327684" name="Rectangle 4"/>
          <p:cNvSpPr>
            <a:spLocks noGrp="1" noChangeArrowheads="1"/>
          </p:cNvSpPr>
          <p:nvPr>
            <p:ph type="ftr" sz="quarter" idx="2"/>
          </p:nvPr>
        </p:nvSpPr>
        <p:spPr bwMode="auto">
          <a:xfrm>
            <a:off x="1" y="8829675"/>
            <a:ext cx="3038475" cy="465138"/>
          </a:xfrm>
          <a:prstGeom prst="rect">
            <a:avLst/>
          </a:prstGeom>
          <a:noFill/>
          <a:ln w="9525">
            <a:noFill/>
            <a:miter lim="800000"/>
            <a:headEnd/>
            <a:tailEnd/>
          </a:ln>
        </p:spPr>
        <p:txBody>
          <a:bodyPr vert="horz" wrap="square" lIns="91399" tIns="45699" rIns="91399" bIns="45699" numCol="1" anchor="b" anchorCtr="0" compatLnSpc="1">
            <a:prstTxWarp prst="textNoShape">
              <a:avLst/>
            </a:prstTxWarp>
          </a:bodyPr>
          <a:lstStyle>
            <a:lvl1pPr>
              <a:spcBef>
                <a:spcPct val="0"/>
              </a:spcBef>
              <a:buFontTx/>
              <a:buNone/>
              <a:defRPr sz="1200" b="0">
                <a:latin typeface="Arial" charset="0"/>
              </a:defRPr>
            </a:lvl1pPr>
          </a:lstStyle>
          <a:p>
            <a:pPr>
              <a:defRPr/>
            </a:pPr>
            <a:endParaRPr lang="en-US" dirty="0"/>
          </a:p>
        </p:txBody>
      </p:sp>
      <p:sp>
        <p:nvSpPr>
          <p:cNvPr id="327685" name="Rectangle 5"/>
          <p:cNvSpPr>
            <a:spLocks noGrp="1" noChangeArrowheads="1"/>
          </p:cNvSpPr>
          <p:nvPr>
            <p:ph type="sldNum" sz="quarter" idx="3"/>
          </p:nvPr>
        </p:nvSpPr>
        <p:spPr bwMode="auto">
          <a:xfrm>
            <a:off x="3970340" y="8829675"/>
            <a:ext cx="3038475" cy="465138"/>
          </a:xfrm>
          <a:prstGeom prst="rect">
            <a:avLst/>
          </a:prstGeom>
          <a:noFill/>
          <a:ln w="9525">
            <a:noFill/>
            <a:miter lim="800000"/>
            <a:headEnd/>
            <a:tailEnd/>
          </a:ln>
        </p:spPr>
        <p:txBody>
          <a:bodyPr vert="horz" wrap="square" lIns="91399" tIns="45699" rIns="91399" bIns="45699" numCol="1" anchor="b" anchorCtr="0" compatLnSpc="1">
            <a:prstTxWarp prst="textNoShape">
              <a:avLst/>
            </a:prstTxWarp>
          </a:bodyPr>
          <a:lstStyle>
            <a:lvl1pPr algn="r">
              <a:spcBef>
                <a:spcPct val="0"/>
              </a:spcBef>
              <a:buFontTx/>
              <a:buNone/>
              <a:defRPr sz="1200" b="0">
                <a:latin typeface="Arial" charset="0"/>
              </a:defRPr>
            </a:lvl1pPr>
          </a:lstStyle>
          <a:p>
            <a:pPr>
              <a:defRPr/>
            </a:pPr>
            <a:fld id="{2D68F0E2-6B2D-42B4-AF2C-3B1CFF4EBBE2}" type="slidenum">
              <a:rPr lang="en-US"/>
              <a:pPr>
                <a:defRPr/>
              </a:pPr>
              <a:t>‹#›</a:t>
            </a:fld>
            <a:endParaRPr lang="en-US" dirty="0"/>
          </a:p>
        </p:txBody>
      </p:sp>
    </p:spTree>
    <p:extLst>
      <p:ext uri="{BB962C8B-B14F-4D97-AF65-F5344CB8AC3E}">
        <p14:creationId xmlns:p14="http://schemas.microsoft.com/office/powerpoint/2010/main" val="14040222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3038475" cy="465138"/>
          </a:xfrm>
          <a:prstGeom prst="rect">
            <a:avLst/>
          </a:prstGeom>
          <a:noFill/>
          <a:ln w="9525">
            <a:noFill/>
            <a:miter lim="800000"/>
            <a:headEnd/>
            <a:tailEnd/>
          </a:ln>
        </p:spPr>
        <p:txBody>
          <a:bodyPr vert="horz" wrap="square" lIns="93136" tIns="46568" rIns="93136" bIns="46568" numCol="1" anchor="t" anchorCtr="0" compatLnSpc="1">
            <a:prstTxWarp prst="textNoShape">
              <a:avLst/>
            </a:prstTxWarp>
          </a:bodyPr>
          <a:lstStyle>
            <a:lvl1pPr defTabSz="931571">
              <a:spcBef>
                <a:spcPct val="0"/>
              </a:spcBef>
              <a:buFontTx/>
              <a:buNone/>
              <a:defRPr sz="1200" b="0">
                <a:latin typeface="Arial" charset="0"/>
              </a:defRPr>
            </a:lvl1pPr>
          </a:lstStyle>
          <a:p>
            <a:pPr>
              <a:defRPr/>
            </a:pPr>
            <a:endParaRPr lang="en-US" dirty="0"/>
          </a:p>
        </p:txBody>
      </p:sp>
      <p:sp>
        <p:nvSpPr>
          <p:cNvPr id="4099" name="Rectangle 3"/>
          <p:cNvSpPr>
            <a:spLocks noGrp="1" noChangeArrowheads="1"/>
          </p:cNvSpPr>
          <p:nvPr>
            <p:ph type="dt" idx="1"/>
          </p:nvPr>
        </p:nvSpPr>
        <p:spPr bwMode="auto">
          <a:xfrm>
            <a:off x="3970340" y="0"/>
            <a:ext cx="3038475" cy="465138"/>
          </a:xfrm>
          <a:prstGeom prst="rect">
            <a:avLst/>
          </a:prstGeom>
          <a:noFill/>
          <a:ln w="9525">
            <a:noFill/>
            <a:miter lim="800000"/>
            <a:headEnd/>
            <a:tailEnd/>
          </a:ln>
        </p:spPr>
        <p:txBody>
          <a:bodyPr vert="horz" wrap="square" lIns="93136" tIns="46568" rIns="93136" bIns="46568" numCol="1" anchor="t" anchorCtr="0" compatLnSpc="1">
            <a:prstTxWarp prst="textNoShape">
              <a:avLst/>
            </a:prstTxWarp>
          </a:bodyPr>
          <a:lstStyle>
            <a:lvl1pPr algn="r" defTabSz="931571">
              <a:spcBef>
                <a:spcPct val="0"/>
              </a:spcBef>
              <a:buFontTx/>
              <a:buNone/>
              <a:defRPr sz="1200" b="0">
                <a:latin typeface="Arial" charset="0"/>
              </a:defRPr>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01675" y="4416428"/>
            <a:ext cx="5607050" cy="4183063"/>
          </a:xfrm>
          <a:prstGeom prst="rect">
            <a:avLst/>
          </a:prstGeom>
          <a:noFill/>
          <a:ln w="9525">
            <a:noFill/>
            <a:miter lim="800000"/>
            <a:headEnd/>
            <a:tailEnd/>
          </a:ln>
        </p:spPr>
        <p:txBody>
          <a:bodyPr vert="horz" wrap="square" lIns="93136" tIns="46568" rIns="93136" bIns="4656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1" y="8829675"/>
            <a:ext cx="3038475" cy="465138"/>
          </a:xfrm>
          <a:prstGeom prst="rect">
            <a:avLst/>
          </a:prstGeom>
          <a:noFill/>
          <a:ln w="9525">
            <a:noFill/>
            <a:miter lim="800000"/>
            <a:headEnd/>
            <a:tailEnd/>
          </a:ln>
        </p:spPr>
        <p:txBody>
          <a:bodyPr vert="horz" wrap="square" lIns="93136" tIns="46568" rIns="93136" bIns="46568" numCol="1" anchor="b" anchorCtr="0" compatLnSpc="1">
            <a:prstTxWarp prst="textNoShape">
              <a:avLst/>
            </a:prstTxWarp>
          </a:bodyPr>
          <a:lstStyle>
            <a:lvl1pPr defTabSz="931571">
              <a:spcBef>
                <a:spcPct val="0"/>
              </a:spcBef>
              <a:buFontTx/>
              <a:buNone/>
              <a:defRPr sz="1200" b="0">
                <a:latin typeface="Arial" charset="0"/>
              </a:defRPr>
            </a:lvl1pPr>
          </a:lstStyle>
          <a:p>
            <a:pPr>
              <a:defRPr/>
            </a:pPr>
            <a:endParaRPr lang="en-US" dirty="0"/>
          </a:p>
        </p:txBody>
      </p:sp>
      <p:sp>
        <p:nvSpPr>
          <p:cNvPr id="4103" name="Rectangle 7"/>
          <p:cNvSpPr>
            <a:spLocks noGrp="1" noChangeArrowheads="1"/>
          </p:cNvSpPr>
          <p:nvPr>
            <p:ph type="sldNum" sz="quarter" idx="5"/>
          </p:nvPr>
        </p:nvSpPr>
        <p:spPr bwMode="auto">
          <a:xfrm>
            <a:off x="3970340" y="8829675"/>
            <a:ext cx="3038475" cy="465138"/>
          </a:xfrm>
          <a:prstGeom prst="rect">
            <a:avLst/>
          </a:prstGeom>
          <a:noFill/>
          <a:ln w="9525">
            <a:noFill/>
            <a:miter lim="800000"/>
            <a:headEnd/>
            <a:tailEnd/>
          </a:ln>
        </p:spPr>
        <p:txBody>
          <a:bodyPr vert="horz" wrap="square" lIns="93136" tIns="46568" rIns="93136" bIns="46568" numCol="1" anchor="b" anchorCtr="0" compatLnSpc="1">
            <a:prstTxWarp prst="textNoShape">
              <a:avLst/>
            </a:prstTxWarp>
          </a:bodyPr>
          <a:lstStyle>
            <a:lvl1pPr algn="r" defTabSz="931571">
              <a:spcBef>
                <a:spcPct val="0"/>
              </a:spcBef>
              <a:buFontTx/>
              <a:buNone/>
              <a:defRPr sz="1200" b="0">
                <a:latin typeface="Arial" charset="0"/>
              </a:defRPr>
            </a:lvl1pPr>
          </a:lstStyle>
          <a:p>
            <a:pPr>
              <a:defRPr/>
            </a:pPr>
            <a:fld id="{EF3B1E9C-D8A2-4C34-BCEA-4BB98DB2C2C7}" type="slidenum">
              <a:rPr lang="en-US"/>
              <a:pPr>
                <a:defRPr/>
              </a:pPr>
              <a:t>‹#›</a:t>
            </a:fld>
            <a:endParaRPr lang="en-US" dirty="0"/>
          </a:p>
        </p:txBody>
      </p:sp>
    </p:spTree>
    <p:extLst>
      <p:ext uri="{BB962C8B-B14F-4D97-AF65-F5344CB8AC3E}">
        <p14:creationId xmlns:p14="http://schemas.microsoft.com/office/powerpoint/2010/main" val="4286816754"/>
      </p:ext>
    </p:extLst>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Arial" charset="0"/>
        <a:ea typeface="+mn-ea"/>
        <a:cs typeface="+mn-cs"/>
      </a:defRPr>
    </a:lvl1pPr>
    <a:lvl2pPr marL="455613" algn="l" defTabSz="912813" rtl="0" eaLnBrk="0" fontAlgn="base" hangingPunct="0">
      <a:spcBef>
        <a:spcPct val="30000"/>
      </a:spcBef>
      <a:spcAft>
        <a:spcPct val="0"/>
      </a:spcAft>
      <a:defRPr sz="1200" kern="1200">
        <a:solidFill>
          <a:schemeClr val="tx1"/>
        </a:solidFill>
        <a:latin typeface="Arial" charset="0"/>
        <a:ea typeface="+mn-ea"/>
        <a:cs typeface="+mn-cs"/>
      </a:defRPr>
    </a:lvl2pPr>
    <a:lvl3pPr marL="912813" algn="l" defTabSz="912813" rtl="0" eaLnBrk="0" fontAlgn="base" hangingPunct="0">
      <a:spcBef>
        <a:spcPct val="30000"/>
      </a:spcBef>
      <a:spcAft>
        <a:spcPct val="0"/>
      </a:spcAft>
      <a:defRPr sz="1200" kern="1200">
        <a:solidFill>
          <a:schemeClr val="tx1"/>
        </a:solidFill>
        <a:latin typeface="Arial" charset="0"/>
        <a:ea typeface="+mn-ea"/>
        <a:cs typeface="+mn-cs"/>
      </a:defRPr>
    </a:lvl3pPr>
    <a:lvl4pPr marL="1370013" algn="l" defTabSz="912813" rtl="0" eaLnBrk="0" fontAlgn="base" hangingPunct="0">
      <a:spcBef>
        <a:spcPct val="30000"/>
      </a:spcBef>
      <a:spcAft>
        <a:spcPct val="0"/>
      </a:spcAft>
      <a:defRPr sz="1200" kern="1200">
        <a:solidFill>
          <a:schemeClr val="tx1"/>
        </a:solidFill>
        <a:latin typeface="Arial" charset="0"/>
        <a:ea typeface="+mn-ea"/>
        <a:cs typeface="+mn-cs"/>
      </a:defRPr>
    </a:lvl4pPr>
    <a:lvl5pPr marL="1827213" algn="l" defTabSz="912813"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885" eaLnBrk="0" hangingPunct="0">
              <a:spcBef>
                <a:spcPct val="0"/>
              </a:spcBef>
              <a:defRPr b="1">
                <a:solidFill>
                  <a:schemeClr val="tx1"/>
                </a:solidFill>
                <a:latin typeface="Arial" charset="0"/>
              </a:defRPr>
            </a:lvl1pPr>
            <a:lvl2pPr marL="749827" indent="-288395" defTabSz="938885" eaLnBrk="0" hangingPunct="0">
              <a:spcBef>
                <a:spcPct val="0"/>
              </a:spcBef>
              <a:defRPr b="1">
                <a:solidFill>
                  <a:schemeClr val="tx1"/>
                </a:solidFill>
                <a:latin typeface="Arial" charset="0"/>
              </a:defRPr>
            </a:lvl2pPr>
            <a:lvl3pPr marL="1153579" indent="-230715" defTabSz="938885" eaLnBrk="0" hangingPunct="0">
              <a:spcBef>
                <a:spcPct val="0"/>
              </a:spcBef>
              <a:defRPr b="1">
                <a:solidFill>
                  <a:schemeClr val="tx1"/>
                </a:solidFill>
                <a:latin typeface="Arial" charset="0"/>
              </a:defRPr>
            </a:lvl3pPr>
            <a:lvl4pPr marL="1615011" indent="-230715" defTabSz="938885" eaLnBrk="0" hangingPunct="0">
              <a:spcBef>
                <a:spcPct val="0"/>
              </a:spcBef>
              <a:defRPr b="1">
                <a:solidFill>
                  <a:schemeClr val="tx1"/>
                </a:solidFill>
                <a:latin typeface="Arial" charset="0"/>
              </a:defRPr>
            </a:lvl4pPr>
            <a:lvl5pPr marL="2076442" indent="-230715" defTabSz="938885" eaLnBrk="0" hangingPunct="0">
              <a:spcBef>
                <a:spcPct val="0"/>
              </a:spcBef>
              <a:defRPr b="1">
                <a:solidFill>
                  <a:schemeClr val="tx1"/>
                </a:solidFill>
                <a:latin typeface="Arial" charset="0"/>
              </a:defRPr>
            </a:lvl5pPr>
            <a:lvl6pPr marL="2537874" indent="-230715" defTabSz="938885" eaLnBrk="0" fontAlgn="base" hangingPunct="0">
              <a:spcBef>
                <a:spcPct val="0"/>
              </a:spcBef>
              <a:spcAft>
                <a:spcPct val="0"/>
              </a:spcAft>
              <a:defRPr b="1">
                <a:solidFill>
                  <a:schemeClr val="tx1"/>
                </a:solidFill>
                <a:latin typeface="Arial" charset="0"/>
              </a:defRPr>
            </a:lvl6pPr>
            <a:lvl7pPr marL="2999306" indent="-230715" defTabSz="938885" eaLnBrk="0" fontAlgn="base" hangingPunct="0">
              <a:spcBef>
                <a:spcPct val="0"/>
              </a:spcBef>
              <a:spcAft>
                <a:spcPct val="0"/>
              </a:spcAft>
              <a:defRPr b="1">
                <a:solidFill>
                  <a:schemeClr val="tx1"/>
                </a:solidFill>
                <a:latin typeface="Arial" charset="0"/>
              </a:defRPr>
            </a:lvl7pPr>
            <a:lvl8pPr marL="3460737" indent="-230715" defTabSz="938885" eaLnBrk="0" fontAlgn="base" hangingPunct="0">
              <a:spcBef>
                <a:spcPct val="0"/>
              </a:spcBef>
              <a:spcAft>
                <a:spcPct val="0"/>
              </a:spcAft>
              <a:defRPr b="1">
                <a:solidFill>
                  <a:schemeClr val="tx1"/>
                </a:solidFill>
                <a:latin typeface="Arial" charset="0"/>
              </a:defRPr>
            </a:lvl8pPr>
            <a:lvl9pPr marL="3922169" indent="-230715" defTabSz="938885" eaLnBrk="0" fontAlgn="base" hangingPunct="0">
              <a:spcBef>
                <a:spcPct val="0"/>
              </a:spcBef>
              <a:spcAft>
                <a:spcPct val="0"/>
              </a:spcAft>
              <a:defRPr b="1">
                <a:solidFill>
                  <a:schemeClr val="tx1"/>
                </a:solidFill>
                <a:latin typeface="Arial" charset="0"/>
              </a:defRPr>
            </a:lvl9pPr>
          </a:lstStyle>
          <a:p>
            <a:pPr eaLnBrk="1" hangingPunct="1"/>
            <a:fld id="{3B416365-56D6-4D7C-B1F7-3D46F935238C}" type="slidenum">
              <a:rPr lang="en-US" altLang="en-US" b="0" smtClean="0"/>
              <a:pPr eaLnBrk="1" hangingPunct="1"/>
              <a:t>1</a:t>
            </a:fld>
            <a:endParaRPr lang="en-US" altLang="en-US" b="0" dirty="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7"/>
          <p:cNvSpPr txBox="1">
            <a:spLocks noGrp="1" noChangeArrowheads="1"/>
          </p:cNvSpPr>
          <p:nvPr/>
        </p:nvSpPr>
        <p:spPr bwMode="auto">
          <a:xfrm>
            <a:off x="3970939" y="8829675"/>
            <a:ext cx="303784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013" tIns="47007" rIns="94013" bIns="47007" anchor="b"/>
          <a:lstStyle>
            <a:lvl1pPr defTabSz="930275" eaLnBrk="0" hangingPunct="0">
              <a:spcBef>
                <a:spcPct val="0"/>
              </a:spcBef>
              <a:defRPr b="1">
                <a:solidFill>
                  <a:schemeClr val="tx1"/>
                </a:solidFill>
                <a:latin typeface="Arial" charset="0"/>
              </a:defRPr>
            </a:lvl1pPr>
            <a:lvl2pPr marL="742950" indent="-285750" defTabSz="930275" eaLnBrk="0" hangingPunct="0">
              <a:spcBef>
                <a:spcPct val="0"/>
              </a:spcBef>
              <a:defRPr b="1">
                <a:solidFill>
                  <a:schemeClr val="tx1"/>
                </a:solidFill>
                <a:latin typeface="Arial" charset="0"/>
              </a:defRPr>
            </a:lvl2pPr>
            <a:lvl3pPr marL="1143000" indent="-228600" defTabSz="930275" eaLnBrk="0" hangingPunct="0">
              <a:spcBef>
                <a:spcPct val="0"/>
              </a:spcBef>
              <a:defRPr b="1">
                <a:solidFill>
                  <a:schemeClr val="tx1"/>
                </a:solidFill>
                <a:latin typeface="Arial" charset="0"/>
              </a:defRPr>
            </a:lvl3pPr>
            <a:lvl4pPr marL="1600200" indent="-228600" defTabSz="930275" eaLnBrk="0" hangingPunct="0">
              <a:spcBef>
                <a:spcPct val="0"/>
              </a:spcBef>
              <a:defRPr b="1">
                <a:solidFill>
                  <a:schemeClr val="tx1"/>
                </a:solidFill>
                <a:latin typeface="Arial" charset="0"/>
              </a:defRPr>
            </a:lvl4pPr>
            <a:lvl5pPr marL="2057400" indent="-228600" defTabSz="930275" eaLnBrk="0" hangingPunct="0">
              <a:spcBef>
                <a:spcPct val="0"/>
              </a:spcBef>
              <a:defRPr b="1">
                <a:solidFill>
                  <a:schemeClr val="tx1"/>
                </a:solidFill>
                <a:latin typeface="Arial" charset="0"/>
              </a:defRPr>
            </a:lvl5pPr>
            <a:lvl6pPr marL="2514600" indent="-228600" defTabSz="930275" eaLnBrk="0" fontAlgn="base" hangingPunct="0">
              <a:spcBef>
                <a:spcPct val="0"/>
              </a:spcBef>
              <a:spcAft>
                <a:spcPct val="0"/>
              </a:spcAft>
              <a:defRPr b="1">
                <a:solidFill>
                  <a:schemeClr val="tx1"/>
                </a:solidFill>
                <a:latin typeface="Arial" charset="0"/>
              </a:defRPr>
            </a:lvl6pPr>
            <a:lvl7pPr marL="2971800" indent="-228600" defTabSz="930275" eaLnBrk="0" fontAlgn="base" hangingPunct="0">
              <a:spcBef>
                <a:spcPct val="0"/>
              </a:spcBef>
              <a:spcAft>
                <a:spcPct val="0"/>
              </a:spcAft>
              <a:defRPr b="1">
                <a:solidFill>
                  <a:schemeClr val="tx1"/>
                </a:solidFill>
                <a:latin typeface="Arial" charset="0"/>
              </a:defRPr>
            </a:lvl7pPr>
            <a:lvl8pPr marL="3429000" indent="-228600" defTabSz="930275" eaLnBrk="0" fontAlgn="base" hangingPunct="0">
              <a:spcBef>
                <a:spcPct val="0"/>
              </a:spcBef>
              <a:spcAft>
                <a:spcPct val="0"/>
              </a:spcAft>
              <a:defRPr b="1">
                <a:solidFill>
                  <a:schemeClr val="tx1"/>
                </a:solidFill>
                <a:latin typeface="Arial" charset="0"/>
              </a:defRPr>
            </a:lvl8pPr>
            <a:lvl9pPr marL="3886200" indent="-228600" defTabSz="930275" eaLnBrk="0" fontAlgn="base" hangingPunct="0">
              <a:spcBef>
                <a:spcPct val="0"/>
              </a:spcBef>
              <a:spcAft>
                <a:spcPct val="0"/>
              </a:spcAft>
              <a:defRPr b="1">
                <a:solidFill>
                  <a:schemeClr val="tx1"/>
                </a:solidFill>
                <a:latin typeface="Arial" charset="0"/>
              </a:defRPr>
            </a:lvl9pPr>
          </a:lstStyle>
          <a:p>
            <a:pPr algn="r" eaLnBrk="1" hangingPunct="1">
              <a:buFontTx/>
              <a:buNone/>
            </a:pPr>
            <a:fld id="{A827D801-DE3A-4FF8-97DD-D00C8EFE15E6}" type="slidenum">
              <a:rPr lang="en-US" altLang="en-US" sz="1200" b="0"/>
              <a:pPr algn="r" eaLnBrk="1" hangingPunct="1">
                <a:buFontTx/>
                <a:buNone/>
              </a:pPr>
              <a:t>2</a:t>
            </a:fld>
            <a:endParaRPr lang="en-US" altLang="en-US" sz="1200" b="0" dirty="0"/>
          </a:p>
        </p:txBody>
      </p:sp>
      <p:sp>
        <p:nvSpPr>
          <p:cNvPr id="290819" name="Rectangle 2"/>
          <p:cNvSpPr>
            <a:spLocks noGrp="1" noRot="1" noChangeAspect="1" noChangeArrowheads="1" noTextEdit="1"/>
          </p:cNvSpPr>
          <p:nvPr>
            <p:ph type="sldImg"/>
          </p:nvPr>
        </p:nvSpPr>
        <p:spPr>
          <a:ln/>
        </p:spPr>
      </p:sp>
      <p:sp>
        <p:nvSpPr>
          <p:cNvPr id="290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7"/>
          <p:cNvSpPr txBox="1">
            <a:spLocks noGrp="1" noChangeArrowheads="1"/>
          </p:cNvSpPr>
          <p:nvPr/>
        </p:nvSpPr>
        <p:spPr bwMode="auto">
          <a:xfrm>
            <a:off x="3970939" y="8829675"/>
            <a:ext cx="303784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013" tIns="47007" rIns="94013" bIns="47007" anchor="b"/>
          <a:lstStyle>
            <a:lvl1pPr defTabSz="930275" eaLnBrk="0" hangingPunct="0">
              <a:spcBef>
                <a:spcPct val="0"/>
              </a:spcBef>
              <a:defRPr b="1">
                <a:solidFill>
                  <a:schemeClr val="tx1"/>
                </a:solidFill>
                <a:latin typeface="Arial" charset="0"/>
              </a:defRPr>
            </a:lvl1pPr>
            <a:lvl2pPr marL="742950" indent="-285750" defTabSz="930275" eaLnBrk="0" hangingPunct="0">
              <a:spcBef>
                <a:spcPct val="0"/>
              </a:spcBef>
              <a:defRPr b="1">
                <a:solidFill>
                  <a:schemeClr val="tx1"/>
                </a:solidFill>
                <a:latin typeface="Arial" charset="0"/>
              </a:defRPr>
            </a:lvl2pPr>
            <a:lvl3pPr marL="1143000" indent="-228600" defTabSz="930275" eaLnBrk="0" hangingPunct="0">
              <a:spcBef>
                <a:spcPct val="0"/>
              </a:spcBef>
              <a:defRPr b="1">
                <a:solidFill>
                  <a:schemeClr val="tx1"/>
                </a:solidFill>
                <a:latin typeface="Arial" charset="0"/>
              </a:defRPr>
            </a:lvl3pPr>
            <a:lvl4pPr marL="1600200" indent="-228600" defTabSz="930275" eaLnBrk="0" hangingPunct="0">
              <a:spcBef>
                <a:spcPct val="0"/>
              </a:spcBef>
              <a:defRPr b="1">
                <a:solidFill>
                  <a:schemeClr val="tx1"/>
                </a:solidFill>
                <a:latin typeface="Arial" charset="0"/>
              </a:defRPr>
            </a:lvl4pPr>
            <a:lvl5pPr marL="2057400" indent="-228600" defTabSz="930275" eaLnBrk="0" hangingPunct="0">
              <a:spcBef>
                <a:spcPct val="0"/>
              </a:spcBef>
              <a:defRPr b="1">
                <a:solidFill>
                  <a:schemeClr val="tx1"/>
                </a:solidFill>
                <a:latin typeface="Arial" charset="0"/>
              </a:defRPr>
            </a:lvl5pPr>
            <a:lvl6pPr marL="2514600" indent="-228600" defTabSz="930275" eaLnBrk="0" fontAlgn="base" hangingPunct="0">
              <a:spcBef>
                <a:spcPct val="0"/>
              </a:spcBef>
              <a:spcAft>
                <a:spcPct val="0"/>
              </a:spcAft>
              <a:defRPr b="1">
                <a:solidFill>
                  <a:schemeClr val="tx1"/>
                </a:solidFill>
                <a:latin typeface="Arial" charset="0"/>
              </a:defRPr>
            </a:lvl6pPr>
            <a:lvl7pPr marL="2971800" indent="-228600" defTabSz="930275" eaLnBrk="0" fontAlgn="base" hangingPunct="0">
              <a:spcBef>
                <a:spcPct val="0"/>
              </a:spcBef>
              <a:spcAft>
                <a:spcPct val="0"/>
              </a:spcAft>
              <a:defRPr b="1">
                <a:solidFill>
                  <a:schemeClr val="tx1"/>
                </a:solidFill>
                <a:latin typeface="Arial" charset="0"/>
              </a:defRPr>
            </a:lvl7pPr>
            <a:lvl8pPr marL="3429000" indent="-228600" defTabSz="930275" eaLnBrk="0" fontAlgn="base" hangingPunct="0">
              <a:spcBef>
                <a:spcPct val="0"/>
              </a:spcBef>
              <a:spcAft>
                <a:spcPct val="0"/>
              </a:spcAft>
              <a:defRPr b="1">
                <a:solidFill>
                  <a:schemeClr val="tx1"/>
                </a:solidFill>
                <a:latin typeface="Arial" charset="0"/>
              </a:defRPr>
            </a:lvl8pPr>
            <a:lvl9pPr marL="3886200" indent="-228600" defTabSz="930275" eaLnBrk="0" fontAlgn="base" hangingPunct="0">
              <a:spcBef>
                <a:spcPct val="0"/>
              </a:spcBef>
              <a:spcAft>
                <a:spcPct val="0"/>
              </a:spcAft>
              <a:defRPr b="1">
                <a:solidFill>
                  <a:schemeClr val="tx1"/>
                </a:solidFill>
                <a:latin typeface="Arial" charset="0"/>
              </a:defRPr>
            </a:lvl9pPr>
          </a:lstStyle>
          <a:p>
            <a:pPr algn="r" eaLnBrk="1" hangingPunct="1">
              <a:buFontTx/>
              <a:buNone/>
            </a:pPr>
            <a:fld id="{F9E8CEF3-B061-4884-9A5C-604BCFEBD87B}" type="slidenum">
              <a:rPr lang="en-US" altLang="en-US" sz="1200" b="0"/>
              <a:pPr algn="r" eaLnBrk="1" hangingPunct="1">
                <a:buFontTx/>
                <a:buNone/>
              </a:pPr>
              <a:t>3</a:t>
            </a:fld>
            <a:endParaRPr lang="en-US" altLang="en-US" sz="1200" b="0" dirty="0"/>
          </a:p>
        </p:txBody>
      </p:sp>
      <p:sp>
        <p:nvSpPr>
          <p:cNvPr id="293891" name="Rectangle 2"/>
          <p:cNvSpPr>
            <a:spLocks noGrp="1" noRot="1" noChangeAspect="1" noChangeArrowheads="1" noTextEdit="1"/>
          </p:cNvSpPr>
          <p:nvPr>
            <p:ph type="sldImg"/>
          </p:nvPr>
        </p:nvSpPr>
        <p:spPr>
          <a:ln/>
        </p:spPr>
      </p:sp>
      <p:sp>
        <p:nvSpPr>
          <p:cNvPr id="293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7"/>
          <p:cNvSpPr txBox="1">
            <a:spLocks noGrp="1" noChangeArrowheads="1"/>
          </p:cNvSpPr>
          <p:nvPr/>
        </p:nvSpPr>
        <p:spPr bwMode="auto">
          <a:xfrm>
            <a:off x="3970939" y="8829675"/>
            <a:ext cx="303784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013" tIns="47007" rIns="94013" bIns="47007" anchor="b"/>
          <a:lstStyle>
            <a:lvl1pPr defTabSz="930275" eaLnBrk="0" hangingPunct="0">
              <a:spcBef>
                <a:spcPct val="0"/>
              </a:spcBef>
              <a:defRPr b="1">
                <a:solidFill>
                  <a:schemeClr val="tx1"/>
                </a:solidFill>
                <a:latin typeface="Arial" charset="0"/>
              </a:defRPr>
            </a:lvl1pPr>
            <a:lvl2pPr marL="742950" indent="-285750" defTabSz="930275" eaLnBrk="0" hangingPunct="0">
              <a:spcBef>
                <a:spcPct val="0"/>
              </a:spcBef>
              <a:defRPr b="1">
                <a:solidFill>
                  <a:schemeClr val="tx1"/>
                </a:solidFill>
                <a:latin typeface="Arial" charset="0"/>
              </a:defRPr>
            </a:lvl2pPr>
            <a:lvl3pPr marL="1143000" indent="-228600" defTabSz="930275" eaLnBrk="0" hangingPunct="0">
              <a:spcBef>
                <a:spcPct val="0"/>
              </a:spcBef>
              <a:defRPr b="1">
                <a:solidFill>
                  <a:schemeClr val="tx1"/>
                </a:solidFill>
                <a:latin typeface="Arial" charset="0"/>
              </a:defRPr>
            </a:lvl3pPr>
            <a:lvl4pPr marL="1600200" indent="-228600" defTabSz="930275" eaLnBrk="0" hangingPunct="0">
              <a:spcBef>
                <a:spcPct val="0"/>
              </a:spcBef>
              <a:defRPr b="1">
                <a:solidFill>
                  <a:schemeClr val="tx1"/>
                </a:solidFill>
                <a:latin typeface="Arial" charset="0"/>
              </a:defRPr>
            </a:lvl4pPr>
            <a:lvl5pPr marL="2057400" indent="-228600" defTabSz="930275" eaLnBrk="0" hangingPunct="0">
              <a:spcBef>
                <a:spcPct val="0"/>
              </a:spcBef>
              <a:defRPr b="1">
                <a:solidFill>
                  <a:schemeClr val="tx1"/>
                </a:solidFill>
                <a:latin typeface="Arial" charset="0"/>
              </a:defRPr>
            </a:lvl5pPr>
            <a:lvl6pPr marL="2514600" indent="-228600" defTabSz="930275" eaLnBrk="0" fontAlgn="base" hangingPunct="0">
              <a:spcBef>
                <a:spcPct val="0"/>
              </a:spcBef>
              <a:spcAft>
                <a:spcPct val="0"/>
              </a:spcAft>
              <a:defRPr b="1">
                <a:solidFill>
                  <a:schemeClr val="tx1"/>
                </a:solidFill>
                <a:latin typeface="Arial" charset="0"/>
              </a:defRPr>
            </a:lvl6pPr>
            <a:lvl7pPr marL="2971800" indent="-228600" defTabSz="930275" eaLnBrk="0" fontAlgn="base" hangingPunct="0">
              <a:spcBef>
                <a:spcPct val="0"/>
              </a:spcBef>
              <a:spcAft>
                <a:spcPct val="0"/>
              </a:spcAft>
              <a:defRPr b="1">
                <a:solidFill>
                  <a:schemeClr val="tx1"/>
                </a:solidFill>
                <a:latin typeface="Arial" charset="0"/>
              </a:defRPr>
            </a:lvl7pPr>
            <a:lvl8pPr marL="3429000" indent="-228600" defTabSz="930275" eaLnBrk="0" fontAlgn="base" hangingPunct="0">
              <a:spcBef>
                <a:spcPct val="0"/>
              </a:spcBef>
              <a:spcAft>
                <a:spcPct val="0"/>
              </a:spcAft>
              <a:defRPr b="1">
                <a:solidFill>
                  <a:schemeClr val="tx1"/>
                </a:solidFill>
                <a:latin typeface="Arial" charset="0"/>
              </a:defRPr>
            </a:lvl8pPr>
            <a:lvl9pPr marL="3886200" indent="-228600" defTabSz="930275" eaLnBrk="0" fontAlgn="base" hangingPunct="0">
              <a:spcBef>
                <a:spcPct val="0"/>
              </a:spcBef>
              <a:spcAft>
                <a:spcPct val="0"/>
              </a:spcAft>
              <a:defRPr b="1">
                <a:solidFill>
                  <a:schemeClr val="tx1"/>
                </a:solidFill>
                <a:latin typeface="Arial" charset="0"/>
              </a:defRPr>
            </a:lvl9pPr>
          </a:lstStyle>
          <a:p>
            <a:pPr algn="r" eaLnBrk="1" hangingPunct="1">
              <a:buFontTx/>
              <a:buNone/>
            </a:pPr>
            <a:fld id="{F9E8CEF3-B061-4884-9A5C-604BCFEBD87B}" type="slidenum">
              <a:rPr lang="en-US" altLang="en-US" sz="1200" b="0"/>
              <a:pPr algn="r" eaLnBrk="1" hangingPunct="1">
                <a:buFontTx/>
                <a:buNone/>
              </a:pPr>
              <a:t>4</a:t>
            </a:fld>
            <a:endParaRPr lang="en-US" altLang="en-US" sz="1200" b="0" dirty="0"/>
          </a:p>
        </p:txBody>
      </p:sp>
      <p:sp>
        <p:nvSpPr>
          <p:cNvPr id="293891" name="Rectangle 2"/>
          <p:cNvSpPr>
            <a:spLocks noGrp="1" noRot="1" noChangeAspect="1" noChangeArrowheads="1" noTextEdit="1"/>
          </p:cNvSpPr>
          <p:nvPr>
            <p:ph type="sldImg"/>
          </p:nvPr>
        </p:nvSpPr>
        <p:spPr>
          <a:ln/>
        </p:spPr>
      </p:sp>
      <p:sp>
        <p:nvSpPr>
          <p:cNvPr id="293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Text Box 11"/>
          <p:cNvSpPr txBox="1">
            <a:spLocks noChangeArrowheads="1"/>
          </p:cNvSpPr>
          <p:nvPr userDrawn="1"/>
        </p:nvSpPr>
        <p:spPr bwMode="auto">
          <a:xfrm>
            <a:off x="228600" y="6643688"/>
            <a:ext cx="8686800" cy="214312"/>
          </a:xfrm>
          <a:prstGeom prst="rect">
            <a:avLst/>
          </a:prstGeom>
          <a:noFill/>
          <a:ln>
            <a:noFill/>
          </a:ln>
        </p:spPr>
        <p:txBody>
          <a:bodyPr>
            <a:spAutoFit/>
          </a:bodyPr>
          <a:lstStyle>
            <a:lvl1pPr eaLnBrk="0" hangingPunct="0">
              <a:defRPr sz="800">
                <a:solidFill>
                  <a:schemeClr val="tx1"/>
                </a:solidFill>
                <a:latin typeface="Tahoma" pitchFamily="34" charset="0"/>
              </a:defRPr>
            </a:lvl1pPr>
            <a:lvl2pPr marL="742950" indent="-285750" eaLnBrk="0" hangingPunct="0">
              <a:defRPr sz="800">
                <a:solidFill>
                  <a:schemeClr val="tx1"/>
                </a:solidFill>
                <a:latin typeface="Tahoma" pitchFamily="34" charset="0"/>
              </a:defRPr>
            </a:lvl2pPr>
            <a:lvl3pPr marL="1143000" indent="-228600" eaLnBrk="0" hangingPunct="0">
              <a:defRPr sz="800">
                <a:solidFill>
                  <a:schemeClr val="tx1"/>
                </a:solidFill>
                <a:latin typeface="Tahoma" pitchFamily="34" charset="0"/>
              </a:defRPr>
            </a:lvl3pPr>
            <a:lvl4pPr marL="1600200" indent="-228600" eaLnBrk="0" hangingPunct="0">
              <a:defRPr sz="800">
                <a:solidFill>
                  <a:schemeClr val="tx1"/>
                </a:solidFill>
                <a:latin typeface="Tahoma" pitchFamily="34" charset="0"/>
              </a:defRPr>
            </a:lvl4pPr>
            <a:lvl5pPr marL="2057400" indent="-228600" eaLnBrk="0" hangingPunct="0">
              <a:defRPr sz="800">
                <a:solidFill>
                  <a:schemeClr val="tx1"/>
                </a:solidFill>
                <a:latin typeface="Tahoma" pitchFamily="34" charset="0"/>
              </a:defRPr>
            </a:lvl5pPr>
            <a:lvl6pPr marL="2514600" indent="-228600" eaLnBrk="0" fontAlgn="base" hangingPunct="0">
              <a:spcBef>
                <a:spcPts val="200"/>
              </a:spcBef>
              <a:spcAft>
                <a:spcPct val="0"/>
              </a:spcAft>
              <a:buFont typeface="Arial" charset="0"/>
              <a:buChar char="•"/>
              <a:defRPr sz="800">
                <a:solidFill>
                  <a:schemeClr val="tx1"/>
                </a:solidFill>
                <a:latin typeface="Tahoma" pitchFamily="34" charset="0"/>
              </a:defRPr>
            </a:lvl6pPr>
            <a:lvl7pPr marL="2971800" indent="-228600" eaLnBrk="0" fontAlgn="base" hangingPunct="0">
              <a:spcBef>
                <a:spcPts val="200"/>
              </a:spcBef>
              <a:spcAft>
                <a:spcPct val="0"/>
              </a:spcAft>
              <a:buFont typeface="Arial" charset="0"/>
              <a:buChar char="•"/>
              <a:defRPr sz="800">
                <a:solidFill>
                  <a:schemeClr val="tx1"/>
                </a:solidFill>
                <a:latin typeface="Tahoma" pitchFamily="34" charset="0"/>
              </a:defRPr>
            </a:lvl7pPr>
            <a:lvl8pPr marL="3429000" indent="-228600" eaLnBrk="0" fontAlgn="base" hangingPunct="0">
              <a:spcBef>
                <a:spcPts val="200"/>
              </a:spcBef>
              <a:spcAft>
                <a:spcPct val="0"/>
              </a:spcAft>
              <a:buFont typeface="Arial" charset="0"/>
              <a:buChar char="•"/>
              <a:defRPr sz="800">
                <a:solidFill>
                  <a:schemeClr val="tx1"/>
                </a:solidFill>
                <a:latin typeface="Tahoma" pitchFamily="34" charset="0"/>
              </a:defRPr>
            </a:lvl8pPr>
            <a:lvl9pPr marL="3886200" indent="-228600" eaLnBrk="0" fontAlgn="base" hangingPunct="0">
              <a:spcBef>
                <a:spcPts val="200"/>
              </a:spcBef>
              <a:spcAft>
                <a:spcPct val="0"/>
              </a:spcAft>
              <a:buFont typeface="Arial" charset="0"/>
              <a:buChar char="•"/>
              <a:defRPr sz="800">
                <a:solidFill>
                  <a:schemeClr val="tx1"/>
                </a:solidFill>
                <a:latin typeface="Tahoma" pitchFamily="34" charset="0"/>
              </a:defRPr>
            </a:lvl9pPr>
          </a:lstStyle>
          <a:p>
            <a:pPr algn="r" eaLnBrk="1" hangingPunct="1">
              <a:spcBef>
                <a:spcPct val="50000"/>
              </a:spcBef>
              <a:defRPr/>
            </a:pPr>
            <a:r>
              <a:rPr lang="en-US" dirty="0">
                <a:solidFill>
                  <a:schemeClr val="bg1"/>
                </a:solidFill>
              </a:rPr>
              <a:t>The Loyalty Research Center ©2012</a:t>
            </a:r>
          </a:p>
        </p:txBody>
      </p:sp>
      <p:sp>
        <p:nvSpPr>
          <p:cNvPr id="132101" name="Rectangle 5"/>
          <p:cNvSpPr>
            <a:spLocks noGrp="1" noChangeArrowheads="1"/>
          </p:cNvSpPr>
          <p:nvPr>
            <p:ph type="ctrTitle"/>
          </p:nvPr>
        </p:nvSpPr>
        <p:spPr>
          <a:xfrm>
            <a:off x="685800" y="2130425"/>
            <a:ext cx="7772400" cy="1470025"/>
          </a:xfrm>
          <a:prstGeom prst="rect">
            <a:avLst/>
          </a:prstGeom>
        </p:spPr>
        <p:txBody>
          <a:bodyPr/>
          <a:lstStyle>
            <a:lvl1pPr>
              <a:defRPr/>
            </a:lvl1pPr>
          </a:lstStyle>
          <a:p>
            <a:r>
              <a:rPr lang="en-US"/>
              <a:t>Click to edit Master title style</a:t>
            </a:r>
          </a:p>
        </p:txBody>
      </p:sp>
      <p:sp>
        <p:nvSpPr>
          <p:cNvPr id="132103" name="Rectangle 7"/>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6614F3-7C1A-4DCB-A570-D6D702BA1269}" type="datetimeFigureOut">
              <a:rPr lang="en-US" smtClean="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0BC46A-DD66-41C5-9E90-A1AC7EEF6CE6}" type="slidenum">
              <a:rPr lang="en-US" smtClean="0"/>
              <a:t>‹#›</a:t>
            </a:fld>
            <a:endParaRPr lang="en-US" dirty="0"/>
          </a:p>
        </p:txBody>
      </p:sp>
    </p:spTree>
    <p:extLst>
      <p:ext uri="{BB962C8B-B14F-4D97-AF65-F5344CB8AC3E}">
        <p14:creationId xmlns:p14="http://schemas.microsoft.com/office/powerpoint/2010/main" val="1657253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6614F3-7C1A-4DCB-A570-D6D702BA1269}" type="datetimeFigureOut">
              <a:rPr lang="en-US" smtClean="0"/>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0BC46A-DD66-41C5-9E90-A1AC7EEF6CE6}" type="slidenum">
              <a:rPr lang="en-US" smtClean="0"/>
              <a:t>‹#›</a:t>
            </a:fld>
            <a:endParaRPr lang="en-US" dirty="0"/>
          </a:p>
        </p:txBody>
      </p:sp>
    </p:spTree>
    <p:extLst>
      <p:ext uri="{BB962C8B-B14F-4D97-AF65-F5344CB8AC3E}">
        <p14:creationId xmlns:p14="http://schemas.microsoft.com/office/powerpoint/2010/main" val="34907839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6614F3-7C1A-4DCB-A570-D6D702BA1269}" type="datetimeFigureOut">
              <a:rPr lang="en-US" smtClean="0"/>
              <a:t>9/13/2024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0BC46A-DD66-41C5-9E90-A1AC7EEF6CE6}" type="slidenum">
              <a:rPr lang="en-US" smtClean="0"/>
              <a:t>‹#›</a:t>
            </a:fld>
            <a:endParaRPr lang="en-US" dirty="0"/>
          </a:p>
        </p:txBody>
      </p:sp>
    </p:spTree>
    <p:extLst>
      <p:ext uri="{BB962C8B-B14F-4D97-AF65-F5344CB8AC3E}">
        <p14:creationId xmlns:p14="http://schemas.microsoft.com/office/powerpoint/2010/main" val="32430090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66614F3-7C1A-4DCB-A570-D6D702BA1269}" type="datetimeFigureOut">
              <a:rPr lang="en-US" smtClean="0"/>
              <a:t>9/13/2024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0BC46A-DD66-41C5-9E90-A1AC7EEF6CE6}" type="slidenum">
              <a:rPr lang="en-US" smtClean="0"/>
              <a:t>‹#›</a:t>
            </a:fld>
            <a:endParaRPr lang="en-US" dirty="0"/>
          </a:p>
        </p:txBody>
      </p:sp>
    </p:spTree>
    <p:extLst>
      <p:ext uri="{BB962C8B-B14F-4D97-AF65-F5344CB8AC3E}">
        <p14:creationId xmlns:p14="http://schemas.microsoft.com/office/powerpoint/2010/main" val="40730636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6614F3-7C1A-4DCB-A570-D6D702BA1269}" type="datetimeFigureOut">
              <a:rPr lang="en-US" smtClean="0"/>
              <a:t>9/13/2024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0BC46A-DD66-41C5-9E90-A1AC7EEF6CE6}" type="slidenum">
              <a:rPr lang="en-US" smtClean="0"/>
              <a:t>‹#›</a:t>
            </a:fld>
            <a:endParaRPr lang="en-US" dirty="0"/>
          </a:p>
        </p:txBody>
      </p:sp>
    </p:spTree>
    <p:extLst>
      <p:ext uri="{BB962C8B-B14F-4D97-AF65-F5344CB8AC3E}">
        <p14:creationId xmlns:p14="http://schemas.microsoft.com/office/powerpoint/2010/main" val="12584290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6614F3-7C1A-4DCB-A570-D6D702BA1269}" type="datetimeFigureOut">
              <a:rPr lang="en-US" smtClean="0"/>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0BC46A-DD66-41C5-9E90-A1AC7EEF6CE6}" type="slidenum">
              <a:rPr lang="en-US" smtClean="0"/>
              <a:t>‹#›</a:t>
            </a:fld>
            <a:endParaRPr lang="en-US" dirty="0"/>
          </a:p>
        </p:txBody>
      </p:sp>
    </p:spTree>
    <p:extLst>
      <p:ext uri="{BB962C8B-B14F-4D97-AF65-F5344CB8AC3E}">
        <p14:creationId xmlns:p14="http://schemas.microsoft.com/office/powerpoint/2010/main" val="1904726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6614F3-7C1A-4DCB-A570-D6D702BA1269}" type="datetimeFigureOut">
              <a:rPr lang="en-US" smtClean="0"/>
              <a:t>9/13/2024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0BC46A-DD66-41C5-9E90-A1AC7EEF6CE6}" type="slidenum">
              <a:rPr lang="en-US" smtClean="0"/>
              <a:t>‹#›</a:t>
            </a:fld>
            <a:endParaRPr lang="en-US" dirty="0"/>
          </a:p>
        </p:txBody>
      </p:sp>
    </p:spTree>
    <p:extLst>
      <p:ext uri="{BB962C8B-B14F-4D97-AF65-F5344CB8AC3E}">
        <p14:creationId xmlns:p14="http://schemas.microsoft.com/office/powerpoint/2010/main" val="31989365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0BC46A-DD66-41C5-9E90-A1AC7EEF6CE6}" type="slidenum">
              <a:rPr lang="en-US" smtClean="0"/>
              <a:t>‹#›</a:t>
            </a:fld>
            <a:endParaRPr lang="en-US" dirty="0"/>
          </a:p>
        </p:txBody>
      </p:sp>
    </p:spTree>
    <p:extLst>
      <p:ext uri="{BB962C8B-B14F-4D97-AF65-F5344CB8AC3E}">
        <p14:creationId xmlns:p14="http://schemas.microsoft.com/office/powerpoint/2010/main" val="26601181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0BC46A-DD66-41C5-9E90-A1AC7EEF6CE6}" type="slidenum">
              <a:rPr lang="en-US" smtClean="0"/>
              <a:t>‹#›</a:t>
            </a:fld>
            <a:endParaRPr lang="en-US" dirty="0"/>
          </a:p>
        </p:txBody>
      </p:sp>
    </p:spTree>
    <p:extLst>
      <p:ext uri="{BB962C8B-B14F-4D97-AF65-F5344CB8AC3E}">
        <p14:creationId xmlns:p14="http://schemas.microsoft.com/office/powerpoint/2010/main" val="24291394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Title 1"/>
          <p:cNvSpPr txBox="1">
            <a:spLocks/>
          </p:cNvSpPr>
          <p:nvPr userDrawn="1"/>
        </p:nvSpPr>
        <p:spPr bwMode="auto">
          <a:xfrm>
            <a:off x="1066800" y="238125"/>
            <a:ext cx="7162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kern="0" dirty="0">
                <a:solidFill>
                  <a:srgbClr val="FFFFFF"/>
                </a:solidFill>
                <a:latin typeface="Tahoma"/>
              </a:rPr>
              <a:t>Click to edit Master title style</a:t>
            </a:r>
          </a:p>
        </p:txBody>
      </p:sp>
      <p:sp>
        <p:nvSpPr>
          <p:cNvPr id="15" name="Text Box 8"/>
          <p:cNvSpPr txBox="1">
            <a:spLocks noChangeArrowheads="1"/>
          </p:cNvSpPr>
          <p:nvPr userDrawn="1"/>
        </p:nvSpPr>
        <p:spPr bwMode="auto">
          <a:xfrm>
            <a:off x="8356600" y="428625"/>
            <a:ext cx="663575" cy="274637"/>
          </a:xfrm>
          <a:prstGeom prst="rect">
            <a:avLst/>
          </a:prstGeom>
          <a:noFill/>
          <a:ln>
            <a:noFill/>
          </a:ln>
        </p:spPr>
        <p:txBody>
          <a:bodyPr lIns="91408" tIns="45704" rIns="91408" bIns="45704">
            <a:spAutoFit/>
          </a:bodyPr>
          <a:lstStyle>
            <a:lvl1pPr eaLnBrk="0" hangingPunct="0">
              <a:defRPr sz="800">
                <a:solidFill>
                  <a:schemeClr val="tx1"/>
                </a:solidFill>
                <a:latin typeface="Tahoma" pitchFamily="34" charset="0"/>
              </a:defRPr>
            </a:lvl1pPr>
            <a:lvl2pPr marL="742950" indent="-285750" eaLnBrk="0" hangingPunct="0">
              <a:defRPr sz="800">
                <a:solidFill>
                  <a:schemeClr val="tx1"/>
                </a:solidFill>
                <a:latin typeface="Tahoma" pitchFamily="34" charset="0"/>
              </a:defRPr>
            </a:lvl2pPr>
            <a:lvl3pPr marL="1143000" indent="-228600" eaLnBrk="0" hangingPunct="0">
              <a:defRPr sz="800">
                <a:solidFill>
                  <a:schemeClr val="tx1"/>
                </a:solidFill>
                <a:latin typeface="Tahoma" pitchFamily="34" charset="0"/>
              </a:defRPr>
            </a:lvl3pPr>
            <a:lvl4pPr marL="1600200" indent="-228600" eaLnBrk="0" hangingPunct="0">
              <a:defRPr sz="800">
                <a:solidFill>
                  <a:schemeClr val="tx1"/>
                </a:solidFill>
                <a:latin typeface="Tahoma" pitchFamily="34" charset="0"/>
              </a:defRPr>
            </a:lvl4pPr>
            <a:lvl5pPr marL="2057400" indent="-228600" eaLnBrk="0" hangingPunct="0">
              <a:defRPr sz="800">
                <a:solidFill>
                  <a:schemeClr val="tx1"/>
                </a:solidFill>
                <a:latin typeface="Tahoma" pitchFamily="34" charset="0"/>
              </a:defRPr>
            </a:lvl5pPr>
            <a:lvl6pPr marL="2514600" indent="-228600" eaLnBrk="0" fontAlgn="base" hangingPunct="0">
              <a:spcBef>
                <a:spcPts val="200"/>
              </a:spcBef>
              <a:spcAft>
                <a:spcPct val="0"/>
              </a:spcAft>
              <a:buFont typeface="Arial" charset="0"/>
              <a:buChar char="•"/>
              <a:defRPr sz="800">
                <a:solidFill>
                  <a:schemeClr val="tx1"/>
                </a:solidFill>
                <a:latin typeface="Tahoma" pitchFamily="34" charset="0"/>
              </a:defRPr>
            </a:lvl6pPr>
            <a:lvl7pPr marL="2971800" indent="-228600" eaLnBrk="0" fontAlgn="base" hangingPunct="0">
              <a:spcBef>
                <a:spcPts val="200"/>
              </a:spcBef>
              <a:spcAft>
                <a:spcPct val="0"/>
              </a:spcAft>
              <a:buFont typeface="Arial" charset="0"/>
              <a:buChar char="•"/>
              <a:defRPr sz="800">
                <a:solidFill>
                  <a:schemeClr val="tx1"/>
                </a:solidFill>
                <a:latin typeface="Tahoma" pitchFamily="34" charset="0"/>
              </a:defRPr>
            </a:lvl7pPr>
            <a:lvl8pPr marL="3429000" indent="-228600" eaLnBrk="0" fontAlgn="base" hangingPunct="0">
              <a:spcBef>
                <a:spcPts val="200"/>
              </a:spcBef>
              <a:spcAft>
                <a:spcPct val="0"/>
              </a:spcAft>
              <a:buFont typeface="Arial" charset="0"/>
              <a:buChar char="•"/>
              <a:defRPr sz="800">
                <a:solidFill>
                  <a:schemeClr val="tx1"/>
                </a:solidFill>
                <a:latin typeface="Tahoma" pitchFamily="34" charset="0"/>
              </a:defRPr>
            </a:lvl8pPr>
            <a:lvl9pPr marL="3886200" indent="-228600" eaLnBrk="0" fontAlgn="base" hangingPunct="0">
              <a:spcBef>
                <a:spcPts val="200"/>
              </a:spcBef>
              <a:spcAft>
                <a:spcPct val="0"/>
              </a:spcAft>
              <a:buFont typeface="Arial" charset="0"/>
              <a:buChar char="•"/>
              <a:defRPr sz="800">
                <a:solidFill>
                  <a:schemeClr val="tx1"/>
                </a:solidFill>
                <a:latin typeface="Tahoma" pitchFamily="34" charset="0"/>
              </a:defRPr>
            </a:lvl9pPr>
          </a:lstStyle>
          <a:p>
            <a:pPr algn="ctr" eaLnBrk="1" hangingPunct="1">
              <a:spcBef>
                <a:spcPct val="50000"/>
              </a:spcBef>
              <a:defRPr/>
            </a:pPr>
            <a:fld id="{22749DED-DA89-4946-8B84-D9764F707E3F}" type="slidenum">
              <a:rPr lang="en-US" sz="1200" b="1" smtClean="0">
                <a:solidFill>
                  <a:srgbClr val="003C69"/>
                </a:solidFill>
                <a:ea typeface="ＭＳ Ｐゴシック" pitchFamily="34" charset="-128"/>
              </a:rPr>
              <a:pPr algn="ctr" eaLnBrk="1" hangingPunct="1">
                <a:spcBef>
                  <a:spcPct val="50000"/>
                </a:spcBef>
                <a:defRPr/>
              </a:pPr>
              <a:t>‹#›</a:t>
            </a:fld>
            <a:r>
              <a:rPr lang="en-US" sz="1200" b="1" dirty="0">
                <a:solidFill>
                  <a:srgbClr val="003C69"/>
                </a:solidFill>
                <a:ea typeface="ＭＳ Ｐゴシック" pitchFamily="34" charset="-128"/>
              </a:rPr>
              <a:t> </a:t>
            </a:r>
          </a:p>
        </p:txBody>
      </p:sp>
      <p:pic>
        <p:nvPicPr>
          <p:cNvPr id="5" name="Picture 4" descr="Z:\Clients\American Association of Orthodontists\Client Assets\AAO Logo - No Background - Large - USE THIS.gif">
            <a:extLst>
              <a:ext uri="{FF2B5EF4-FFF2-40B4-BE49-F238E27FC236}">
                <a16:creationId xmlns:a16="http://schemas.microsoft.com/office/drawing/2014/main" id="{62D88A29-E9F1-4BA0-B5B5-0C8D92E291CB}"/>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18750"/>
          <a:stretch/>
        </p:blipFill>
        <p:spPr bwMode="auto">
          <a:xfrm>
            <a:off x="8229600" y="6279536"/>
            <a:ext cx="797663" cy="30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5401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238125"/>
            <a:ext cx="7162800" cy="6858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7"/>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lgn="ctr">
              <a:defRPr/>
            </a:pPr>
            <a:r>
              <a:rPr lang="en-US" dirty="0"/>
              <a:t>Footer</a:t>
            </a:r>
          </a:p>
        </p:txBody>
      </p:sp>
      <p:sp>
        <p:nvSpPr>
          <p:cNvPr id="5" name="Rectangle 4"/>
          <p:cNvSpPr/>
          <p:nvPr userDrawn="1"/>
        </p:nvSpPr>
        <p:spPr>
          <a:xfrm>
            <a:off x="914400" y="123825"/>
            <a:ext cx="7315200" cy="914400"/>
          </a:xfrm>
          <a:prstGeom prst="rect">
            <a:avLst/>
          </a:prstGeom>
          <a:solidFill>
            <a:srgbClr val="33CC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Rectangle 5"/>
          <p:cNvSpPr/>
          <p:nvPr userDrawn="1"/>
        </p:nvSpPr>
        <p:spPr>
          <a:xfrm>
            <a:off x="152400" y="123825"/>
            <a:ext cx="898155" cy="914400"/>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12735156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39741366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6" name="Footer Placeholder 5"/>
          <p:cNvSpPr>
            <a:spLocks noGrp="1"/>
          </p:cNvSpPr>
          <p:nvPr>
            <p:ph type="ftr" sz="quarter" idx="11"/>
          </p:nvPr>
        </p:nvSpPr>
        <p:spPr/>
        <p:txBody>
          <a:bodyPr/>
          <a:lstStyle/>
          <a:p>
            <a:endParaRPr lang="en-US" dirty="0">
              <a:solidFill>
                <a:srgbClr val="333333">
                  <a:tint val="75000"/>
                </a:srgbClr>
              </a:solidFill>
            </a:endParaRPr>
          </a:p>
        </p:txBody>
      </p:sp>
      <p:sp>
        <p:nvSpPr>
          <p:cNvPr id="7" name="Slide Number Placeholder 6"/>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9791624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8" name="Footer Placeholder 7"/>
          <p:cNvSpPr>
            <a:spLocks noGrp="1"/>
          </p:cNvSpPr>
          <p:nvPr>
            <p:ph type="ftr" sz="quarter" idx="11"/>
          </p:nvPr>
        </p:nvSpPr>
        <p:spPr/>
        <p:txBody>
          <a:bodyPr/>
          <a:lstStyle/>
          <a:p>
            <a:endParaRPr lang="en-US" dirty="0">
              <a:solidFill>
                <a:srgbClr val="333333">
                  <a:tint val="75000"/>
                </a:srgbClr>
              </a:solidFill>
            </a:endParaRPr>
          </a:p>
        </p:txBody>
      </p:sp>
      <p:sp>
        <p:nvSpPr>
          <p:cNvPr id="9" name="Slide Number Placeholder 8"/>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2566407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4" name="Footer Placeholder 3"/>
          <p:cNvSpPr>
            <a:spLocks noGrp="1"/>
          </p:cNvSpPr>
          <p:nvPr>
            <p:ph type="ftr" sz="quarter" idx="11"/>
          </p:nvPr>
        </p:nvSpPr>
        <p:spPr/>
        <p:txBody>
          <a:bodyPr/>
          <a:lstStyle/>
          <a:p>
            <a:endParaRPr lang="en-US" dirty="0">
              <a:solidFill>
                <a:srgbClr val="333333">
                  <a:tint val="75000"/>
                </a:srgbClr>
              </a:solidFill>
            </a:endParaRPr>
          </a:p>
        </p:txBody>
      </p:sp>
      <p:sp>
        <p:nvSpPr>
          <p:cNvPr id="5" name="Slide Number Placeholder 4"/>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7086757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3" name="Footer Placeholder 2"/>
          <p:cNvSpPr>
            <a:spLocks noGrp="1"/>
          </p:cNvSpPr>
          <p:nvPr>
            <p:ph type="ftr" sz="quarter" idx="11"/>
          </p:nvPr>
        </p:nvSpPr>
        <p:spPr/>
        <p:txBody>
          <a:bodyPr/>
          <a:lstStyle/>
          <a:p>
            <a:endParaRPr lang="en-US" dirty="0">
              <a:solidFill>
                <a:srgbClr val="333333">
                  <a:tint val="75000"/>
                </a:srgbClr>
              </a:solidFill>
            </a:endParaRPr>
          </a:p>
        </p:txBody>
      </p:sp>
      <p:sp>
        <p:nvSpPr>
          <p:cNvPr id="4" name="Slide Number Placeholder 3"/>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19955197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6" name="Footer Placeholder 5"/>
          <p:cNvSpPr>
            <a:spLocks noGrp="1"/>
          </p:cNvSpPr>
          <p:nvPr>
            <p:ph type="ftr" sz="quarter" idx="11"/>
          </p:nvPr>
        </p:nvSpPr>
        <p:spPr/>
        <p:txBody>
          <a:bodyPr/>
          <a:lstStyle/>
          <a:p>
            <a:endParaRPr lang="en-US" dirty="0">
              <a:solidFill>
                <a:srgbClr val="333333">
                  <a:tint val="75000"/>
                </a:srgbClr>
              </a:solidFill>
            </a:endParaRPr>
          </a:p>
        </p:txBody>
      </p:sp>
      <p:sp>
        <p:nvSpPr>
          <p:cNvPr id="7" name="Slide Number Placeholder 6"/>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22826215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6" name="Footer Placeholder 5"/>
          <p:cNvSpPr>
            <a:spLocks noGrp="1"/>
          </p:cNvSpPr>
          <p:nvPr>
            <p:ph type="ftr" sz="quarter" idx="11"/>
          </p:nvPr>
        </p:nvSpPr>
        <p:spPr/>
        <p:txBody>
          <a:bodyPr/>
          <a:lstStyle/>
          <a:p>
            <a:endParaRPr lang="en-US" dirty="0">
              <a:solidFill>
                <a:srgbClr val="333333">
                  <a:tint val="75000"/>
                </a:srgbClr>
              </a:solidFill>
            </a:endParaRPr>
          </a:p>
        </p:txBody>
      </p:sp>
      <p:sp>
        <p:nvSpPr>
          <p:cNvPr id="7" name="Slide Number Placeholder 6"/>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25420275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15172329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1405545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3" y="3429000"/>
            <a:ext cx="7772400" cy="1362075"/>
          </a:xfrm>
          <a:prstGeom prst="rect">
            <a:avLst/>
          </a:prstGeom>
        </p:spPr>
        <p:txBody>
          <a:bodyPr anchor="t"/>
          <a:lstStyle>
            <a:lvl1pPr algn="l">
              <a:defRPr sz="2000" b="1" cap="all">
                <a:solidFill>
                  <a:schemeClr val="accent2"/>
                </a:solidFill>
              </a:defRPr>
            </a:lvl1pPr>
          </a:lstStyle>
          <a:p>
            <a:r>
              <a:rPr lang="en-US" dirty="0"/>
              <a:t>Click to edit Master title style</a:t>
            </a:r>
          </a:p>
        </p:txBody>
      </p:sp>
      <p:sp>
        <p:nvSpPr>
          <p:cNvPr id="3" name="Text Placeholder 2"/>
          <p:cNvSpPr>
            <a:spLocks noGrp="1"/>
          </p:cNvSpPr>
          <p:nvPr>
            <p:ph type="body" idx="1"/>
          </p:nvPr>
        </p:nvSpPr>
        <p:spPr>
          <a:xfrm>
            <a:off x="684213" y="1928813"/>
            <a:ext cx="7772400" cy="1500187"/>
          </a:xfrm>
        </p:spPr>
        <p:txBody>
          <a:bodyPr anchor="b"/>
          <a:lstStyle>
            <a:lvl1pPr marL="0" indent="0">
              <a:buNone/>
              <a:defRPr sz="2800" b="1">
                <a:solidFill>
                  <a:schemeClr val="accent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11" name="Rectangle 47"/>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lgn="ctr">
              <a:defRPr/>
            </a:pPr>
            <a:r>
              <a:rPr lang="en-US" dirty="0"/>
              <a:t>Footer</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Title 1"/>
          <p:cNvSpPr txBox="1">
            <a:spLocks/>
          </p:cNvSpPr>
          <p:nvPr userDrawn="1"/>
        </p:nvSpPr>
        <p:spPr bwMode="auto">
          <a:xfrm>
            <a:off x="1066800" y="238125"/>
            <a:ext cx="7162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kern="0" dirty="0">
                <a:solidFill>
                  <a:srgbClr val="FFFFFF"/>
                </a:solidFill>
                <a:latin typeface="Tahoma"/>
              </a:rPr>
              <a:t>Click to edit Master title style</a:t>
            </a:r>
          </a:p>
        </p:txBody>
      </p:sp>
      <p:sp>
        <p:nvSpPr>
          <p:cNvPr id="15" name="Text Box 8"/>
          <p:cNvSpPr txBox="1">
            <a:spLocks noChangeArrowheads="1"/>
          </p:cNvSpPr>
          <p:nvPr userDrawn="1"/>
        </p:nvSpPr>
        <p:spPr bwMode="auto">
          <a:xfrm>
            <a:off x="8356600" y="428625"/>
            <a:ext cx="663575" cy="274637"/>
          </a:xfrm>
          <a:prstGeom prst="rect">
            <a:avLst/>
          </a:prstGeom>
          <a:noFill/>
          <a:ln>
            <a:noFill/>
          </a:ln>
        </p:spPr>
        <p:txBody>
          <a:bodyPr lIns="91408" tIns="45704" rIns="91408" bIns="45704">
            <a:spAutoFit/>
          </a:bodyPr>
          <a:lstStyle>
            <a:lvl1pPr eaLnBrk="0" hangingPunct="0">
              <a:defRPr sz="800">
                <a:solidFill>
                  <a:schemeClr val="tx1"/>
                </a:solidFill>
                <a:latin typeface="Tahoma" pitchFamily="34" charset="0"/>
              </a:defRPr>
            </a:lvl1pPr>
            <a:lvl2pPr marL="742950" indent="-285750" eaLnBrk="0" hangingPunct="0">
              <a:defRPr sz="800">
                <a:solidFill>
                  <a:schemeClr val="tx1"/>
                </a:solidFill>
                <a:latin typeface="Tahoma" pitchFamily="34" charset="0"/>
              </a:defRPr>
            </a:lvl2pPr>
            <a:lvl3pPr marL="1143000" indent="-228600" eaLnBrk="0" hangingPunct="0">
              <a:defRPr sz="800">
                <a:solidFill>
                  <a:schemeClr val="tx1"/>
                </a:solidFill>
                <a:latin typeface="Tahoma" pitchFamily="34" charset="0"/>
              </a:defRPr>
            </a:lvl3pPr>
            <a:lvl4pPr marL="1600200" indent="-228600" eaLnBrk="0" hangingPunct="0">
              <a:defRPr sz="800">
                <a:solidFill>
                  <a:schemeClr val="tx1"/>
                </a:solidFill>
                <a:latin typeface="Tahoma" pitchFamily="34" charset="0"/>
              </a:defRPr>
            </a:lvl4pPr>
            <a:lvl5pPr marL="2057400" indent="-228600" eaLnBrk="0" hangingPunct="0">
              <a:defRPr sz="800">
                <a:solidFill>
                  <a:schemeClr val="tx1"/>
                </a:solidFill>
                <a:latin typeface="Tahoma" pitchFamily="34" charset="0"/>
              </a:defRPr>
            </a:lvl5pPr>
            <a:lvl6pPr marL="2514600" indent="-228600" eaLnBrk="0" fontAlgn="base" hangingPunct="0">
              <a:spcBef>
                <a:spcPts val="200"/>
              </a:spcBef>
              <a:spcAft>
                <a:spcPct val="0"/>
              </a:spcAft>
              <a:buFont typeface="Arial" charset="0"/>
              <a:buChar char="•"/>
              <a:defRPr sz="800">
                <a:solidFill>
                  <a:schemeClr val="tx1"/>
                </a:solidFill>
                <a:latin typeface="Tahoma" pitchFamily="34" charset="0"/>
              </a:defRPr>
            </a:lvl6pPr>
            <a:lvl7pPr marL="2971800" indent="-228600" eaLnBrk="0" fontAlgn="base" hangingPunct="0">
              <a:spcBef>
                <a:spcPts val="200"/>
              </a:spcBef>
              <a:spcAft>
                <a:spcPct val="0"/>
              </a:spcAft>
              <a:buFont typeface="Arial" charset="0"/>
              <a:buChar char="•"/>
              <a:defRPr sz="800">
                <a:solidFill>
                  <a:schemeClr val="tx1"/>
                </a:solidFill>
                <a:latin typeface="Tahoma" pitchFamily="34" charset="0"/>
              </a:defRPr>
            </a:lvl7pPr>
            <a:lvl8pPr marL="3429000" indent="-228600" eaLnBrk="0" fontAlgn="base" hangingPunct="0">
              <a:spcBef>
                <a:spcPts val="200"/>
              </a:spcBef>
              <a:spcAft>
                <a:spcPct val="0"/>
              </a:spcAft>
              <a:buFont typeface="Arial" charset="0"/>
              <a:buChar char="•"/>
              <a:defRPr sz="800">
                <a:solidFill>
                  <a:schemeClr val="tx1"/>
                </a:solidFill>
                <a:latin typeface="Tahoma" pitchFamily="34" charset="0"/>
              </a:defRPr>
            </a:lvl8pPr>
            <a:lvl9pPr marL="3886200" indent="-228600" eaLnBrk="0" fontAlgn="base" hangingPunct="0">
              <a:spcBef>
                <a:spcPts val="200"/>
              </a:spcBef>
              <a:spcAft>
                <a:spcPct val="0"/>
              </a:spcAft>
              <a:buFont typeface="Arial" charset="0"/>
              <a:buChar char="•"/>
              <a:defRPr sz="800">
                <a:solidFill>
                  <a:schemeClr val="tx1"/>
                </a:solidFill>
                <a:latin typeface="Tahoma" pitchFamily="34" charset="0"/>
              </a:defRPr>
            </a:lvl9pPr>
          </a:lstStyle>
          <a:p>
            <a:pPr algn="ctr" eaLnBrk="1" hangingPunct="1">
              <a:spcBef>
                <a:spcPct val="50000"/>
              </a:spcBef>
              <a:defRPr/>
            </a:pPr>
            <a:fld id="{22749DED-DA89-4946-8B84-D9764F707E3F}" type="slidenum">
              <a:rPr lang="en-US" sz="1200" b="1" smtClean="0">
                <a:solidFill>
                  <a:srgbClr val="003C69"/>
                </a:solidFill>
                <a:ea typeface="ＭＳ Ｐゴシック" pitchFamily="34" charset="-128"/>
              </a:rPr>
              <a:pPr algn="ctr" eaLnBrk="1" hangingPunct="1">
                <a:spcBef>
                  <a:spcPct val="50000"/>
                </a:spcBef>
                <a:defRPr/>
              </a:pPr>
              <a:t>‹#›</a:t>
            </a:fld>
            <a:r>
              <a:rPr lang="en-US" sz="1200" b="1" dirty="0">
                <a:solidFill>
                  <a:srgbClr val="003C69"/>
                </a:solidFill>
                <a:ea typeface="ＭＳ Ｐゴシック" pitchFamily="34" charset="-128"/>
              </a:rPr>
              <a:t> </a:t>
            </a:r>
          </a:p>
        </p:txBody>
      </p:sp>
    </p:spTree>
    <p:extLst>
      <p:ext uri="{BB962C8B-B14F-4D97-AF65-F5344CB8AC3E}">
        <p14:creationId xmlns:p14="http://schemas.microsoft.com/office/powerpoint/2010/main" val="1472987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34015398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33700482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6" name="Footer Placeholder 5"/>
          <p:cNvSpPr>
            <a:spLocks noGrp="1"/>
          </p:cNvSpPr>
          <p:nvPr>
            <p:ph type="ftr" sz="quarter" idx="11"/>
          </p:nvPr>
        </p:nvSpPr>
        <p:spPr/>
        <p:txBody>
          <a:bodyPr/>
          <a:lstStyle/>
          <a:p>
            <a:endParaRPr lang="en-US" dirty="0">
              <a:solidFill>
                <a:srgbClr val="333333">
                  <a:tint val="75000"/>
                </a:srgbClr>
              </a:solidFill>
            </a:endParaRPr>
          </a:p>
        </p:txBody>
      </p:sp>
      <p:sp>
        <p:nvSpPr>
          <p:cNvPr id="7" name="Slide Number Placeholder 6"/>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5481757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8" name="Footer Placeholder 7"/>
          <p:cNvSpPr>
            <a:spLocks noGrp="1"/>
          </p:cNvSpPr>
          <p:nvPr>
            <p:ph type="ftr" sz="quarter" idx="11"/>
          </p:nvPr>
        </p:nvSpPr>
        <p:spPr/>
        <p:txBody>
          <a:bodyPr/>
          <a:lstStyle/>
          <a:p>
            <a:endParaRPr lang="en-US" dirty="0">
              <a:solidFill>
                <a:srgbClr val="333333">
                  <a:tint val="75000"/>
                </a:srgbClr>
              </a:solidFill>
            </a:endParaRPr>
          </a:p>
        </p:txBody>
      </p:sp>
      <p:sp>
        <p:nvSpPr>
          <p:cNvPr id="9" name="Slide Number Placeholder 8"/>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9460314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4" name="Footer Placeholder 3"/>
          <p:cNvSpPr>
            <a:spLocks noGrp="1"/>
          </p:cNvSpPr>
          <p:nvPr>
            <p:ph type="ftr" sz="quarter" idx="11"/>
          </p:nvPr>
        </p:nvSpPr>
        <p:spPr/>
        <p:txBody>
          <a:bodyPr/>
          <a:lstStyle/>
          <a:p>
            <a:endParaRPr lang="en-US" dirty="0">
              <a:solidFill>
                <a:srgbClr val="333333">
                  <a:tint val="75000"/>
                </a:srgbClr>
              </a:solidFill>
            </a:endParaRPr>
          </a:p>
        </p:txBody>
      </p:sp>
      <p:sp>
        <p:nvSpPr>
          <p:cNvPr id="5" name="Slide Number Placeholder 4"/>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25974940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3" name="Footer Placeholder 2"/>
          <p:cNvSpPr>
            <a:spLocks noGrp="1"/>
          </p:cNvSpPr>
          <p:nvPr>
            <p:ph type="ftr" sz="quarter" idx="11"/>
          </p:nvPr>
        </p:nvSpPr>
        <p:spPr/>
        <p:txBody>
          <a:bodyPr/>
          <a:lstStyle/>
          <a:p>
            <a:endParaRPr lang="en-US" dirty="0">
              <a:solidFill>
                <a:srgbClr val="333333">
                  <a:tint val="75000"/>
                </a:srgbClr>
              </a:solidFill>
            </a:endParaRPr>
          </a:p>
        </p:txBody>
      </p:sp>
      <p:sp>
        <p:nvSpPr>
          <p:cNvPr id="4" name="Slide Number Placeholder 3"/>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38566173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6" name="Footer Placeholder 5"/>
          <p:cNvSpPr>
            <a:spLocks noGrp="1"/>
          </p:cNvSpPr>
          <p:nvPr>
            <p:ph type="ftr" sz="quarter" idx="11"/>
          </p:nvPr>
        </p:nvSpPr>
        <p:spPr/>
        <p:txBody>
          <a:bodyPr/>
          <a:lstStyle/>
          <a:p>
            <a:endParaRPr lang="en-US" dirty="0">
              <a:solidFill>
                <a:srgbClr val="333333">
                  <a:tint val="75000"/>
                </a:srgbClr>
              </a:solidFill>
            </a:endParaRPr>
          </a:p>
        </p:txBody>
      </p:sp>
      <p:sp>
        <p:nvSpPr>
          <p:cNvPr id="7" name="Slide Number Placeholder 6"/>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177081396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6" name="Footer Placeholder 5"/>
          <p:cNvSpPr>
            <a:spLocks noGrp="1"/>
          </p:cNvSpPr>
          <p:nvPr>
            <p:ph type="ftr" sz="quarter" idx="11"/>
          </p:nvPr>
        </p:nvSpPr>
        <p:spPr/>
        <p:txBody>
          <a:bodyPr/>
          <a:lstStyle/>
          <a:p>
            <a:endParaRPr lang="en-US" dirty="0">
              <a:solidFill>
                <a:srgbClr val="333333">
                  <a:tint val="75000"/>
                </a:srgbClr>
              </a:solidFill>
            </a:endParaRPr>
          </a:p>
        </p:txBody>
      </p:sp>
      <p:sp>
        <p:nvSpPr>
          <p:cNvPr id="7" name="Slide Number Placeholder 6"/>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172925655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62559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1066800" y="238125"/>
            <a:ext cx="7162800" cy="685800"/>
          </a:xfrm>
          <a:prstGeom prst="rect">
            <a:avLst/>
          </a:prstGeom>
        </p:spPr>
        <p:txBody>
          <a:bodyPr/>
          <a:lstStyle/>
          <a:p>
            <a:r>
              <a:rPr lang="en-US"/>
              <a:t>Click to edit Master title style</a:t>
            </a:r>
          </a:p>
        </p:txBody>
      </p:sp>
      <p:sp>
        <p:nvSpPr>
          <p:cNvPr id="9" name="Rectangle 8"/>
          <p:cNvSpPr/>
          <p:nvPr userDrawn="1"/>
        </p:nvSpPr>
        <p:spPr>
          <a:xfrm>
            <a:off x="914400" y="123825"/>
            <a:ext cx="7315200" cy="914400"/>
          </a:xfrm>
          <a:prstGeom prst="rect">
            <a:avLst/>
          </a:prstGeom>
          <a:solidFill>
            <a:srgbClr val="33CC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Rectangle 9"/>
          <p:cNvSpPr/>
          <p:nvPr userDrawn="1"/>
        </p:nvSpPr>
        <p:spPr>
          <a:xfrm>
            <a:off x="152400" y="123825"/>
            <a:ext cx="898155" cy="914400"/>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47"/>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lgn="ctr">
              <a:defRPr/>
            </a:pPr>
            <a:r>
              <a:rPr lang="en-US" dirty="0"/>
              <a:t>Footer</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38884041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Title 1"/>
          <p:cNvSpPr txBox="1">
            <a:spLocks/>
          </p:cNvSpPr>
          <p:nvPr userDrawn="1"/>
        </p:nvSpPr>
        <p:spPr bwMode="auto">
          <a:xfrm>
            <a:off x="1066800" y="238125"/>
            <a:ext cx="7162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pPr>
              <a:defRPr/>
            </a:pPr>
            <a:r>
              <a:rPr lang="en-US" kern="0" dirty="0">
                <a:solidFill>
                  <a:srgbClr val="FFFFFF"/>
                </a:solidFill>
                <a:latin typeface="Tahoma"/>
              </a:rPr>
              <a:t>Click to edit Master title style</a:t>
            </a:r>
          </a:p>
        </p:txBody>
      </p:sp>
      <p:sp>
        <p:nvSpPr>
          <p:cNvPr id="15" name="Text Box 8"/>
          <p:cNvSpPr txBox="1">
            <a:spLocks noChangeArrowheads="1"/>
          </p:cNvSpPr>
          <p:nvPr userDrawn="1"/>
        </p:nvSpPr>
        <p:spPr bwMode="auto">
          <a:xfrm>
            <a:off x="8356600" y="428625"/>
            <a:ext cx="663575" cy="274637"/>
          </a:xfrm>
          <a:prstGeom prst="rect">
            <a:avLst/>
          </a:prstGeom>
          <a:noFill/>
          <a:ln>
            <a:noFill/>
          </a:ln>
        </p:spPr>
        <p:txBody>
          <a:bodyPr lIns="91408" tIns="45704" rIns="91408" bIns="45704">
            <a:spAutoFit/>
          </a:bodyPr>
          <a:lstStyle>
            <a:lvl1pPr eaLnBrk="0" hangingPunct="0">
              <a:defRPr sz="800">
                <a:solidFill>
                  <a:schemeClr val="tx1"/>
                </a:solidFill>
                <a:latin typeface="Tahoma" pitchFamily="34" charset="0"/>
              </a:defRPr>
            </a:lvl1pPr>
            <a:lvl2pPr marL="742950" indent="-285750" eaLnBrk="0" hangingPunct="0">
              <a:defRPr sz="800">
                <a:solidFill>
                  <a:schemeClr val="tx1"/>
                </a:solidFill>
                <a:latin typeface="Tahoma" pitchFamily="34" charset="0"/>
              </a:defRPr>
            </a:lvl2pPr>
            <a:lvl3pPr marL="1143000" indent="-228600" eaLnBrk="0" hangingPunct="0">
              <a:defRPr sz="800">
                <a:solidFill>
                  <a:schemeClr val="tx1"/>
                </a:solidFill>
                <a:latin typeface="Tahoma" pitchFamily="34" charset="0"/>
              </a:defRPr>
            </a:lvl3pPr>
            <a:lvl4pPr marL="1600200" indent="-228600" eaLnBrk="0" hangingPunct="0">
              <a:defRPr sz="800">
                <a:solidFill>
                  <a:schemeClr val="tx1"/>
                </a:solidFill>
                <a:latin typeface="Tahoma" pitchFamily="34" charset="0"/>
              </a:defRPr>
            </a:lvl4pPr>
            <a:lvl5pPr marL="2057400" indent="-228600" eaLnBrk="0" hangingPunct="0">
              <a:defRPr sz="800">
                <a:solidFill>
                  <a:schemeClr val="tx1"/>
                </a:solidFill>
                <a:latin typeface="Tahoma" pitchFamily="34" charset="0"/>
              </a:defRPr>
            </a:lvl5pPr>
            <a:lvl6pPr marL="2514600" indent="-228600" eaLnBrk="0" fontAlgn="base" hangingPunct="0">
              <a:spcBef>
                <a:spcPts val="200"/>
              </a:spcBef>
              <a:spcAft>
                <a:spcPct val="0"/>
              </a:spcAft>
              <a:buFont typeface="Arial" charset="0"/>
              <a:buChar char="•"/>
              <a:defRPr sz="800">
                <a:solidFill>
                  <a:schemeClr val="tx1"/>
                </a:solidFill>
                <a:latin typeface="Tahoma" pitchFamily="34" charset="0"/>
              </a:defRPr>
            </a:lvl6pPr>
            <a:lvl7pPr marL="2971800" indent="-228600" eaLnBrk="0" fontAlgn="base" hangingPunct="0">
              <a:spcBef>
                <a:spcPts val="200"/>
              </a:spcBef>
              <a:spcAft>
                <a:spcPct val="0"/>
              </a:spcAft>
              <a:buFont typeface="Arial" charset="0"/>
              <a:buChar char="•"/>
              <a:defRPr sz="800">
                <a:solidFill>
                  <a:schemeClr val="tx1"/>
                </a:solidFill>
                <a:latin typeface="Tahoma" pitchFamily="34" charset="0"/>
              </a:defRPr>
            </a:lvl7pPr>
            <a:lvl8pPr marL="3429000" indent="-228600" eaLnBrk="0" fontAlgn="base" hangingPunct="0">
              <a:spcBef>
                <a:spcPts val="200"/>
              </a:spcBef>
              <a:spcAft>
                <a:spcPct val="0"/>
              </a:spcAft>
              <a:buFont typeface="Arial" charset="0"/>
              <a:buChar char="•"/>
              <a:defRPr sz="800">
                <a:solidFill>
                  <a:schemeClr val="tx1"/>
                </a:solidFill>
                <a:latin typeface="Tahoma" pitchFamily="34" charset="0"/>
              </a:defRPr>
            </a:lvl8pPr>
            <a:lvl9pPr marL="3886200" indent="-228600" eaLnBrk="0" fontAlgn="base" hangingPunct="0">
              <a:spcBef>
                <a:spcPts val="200"/>
              </a:spcBef>
              <a:spcAft>
                <a:spcPct val="0"/>
              </a:spcAft>
              <a:buFont typeface="Arial" charset="0"/>
              <a:buChar char="•"/>
              <a:defRPr sz="800">
                <a:solidFill>
                  <a:schemeClr val="tx1"/>
                </a:solidFill>
                <a:latin typeface="Tahoma" pitchFamily="34" charset="0"/>
              </a:defRPr>
            </a:lvl9pPr>
          </a:lstStyle>
          <a:p>
            <a:pPr algn="ctr" eaLnBrk="1" hangingPunct="1">
              <a:spcBef>
                <a:spcPct val="50000"/>
              </a:spcBef>
              <a:defRPr/>
            </a:pPr>
            <a:fld id="{22749DED-DA89-4946-8B84-D9764F707E3F}" type="slidenum">
              <a:rPr lang="en-US" sz="1200" b="1" smtClean="0">
                <a:solidFill>
                  <a:srgbClr val="003C69"/>
                </a:solidFill>
                <a:ea typeface="ＭＳ Ｐゴシック" pitchFamily="34" charset="-128"/>
              </a:rPr>
              <a:pPr algn="ctr" eaLnBrk="1" hangingPunct="1">
                <a:spcBef>
                  <a:spcPct val="50000"/>
                </a:spcBef>
                <a:defRPr/>
              </a:pPr>
              <a:t>‹#›</a:t>
            </a:fld>
            <a:r>
              <a:rPr lang="en-US" sz="1200" b="1" dirty="0">
                <a:solidFill>
                  <a:srgbClr val="003C69"/>
                </a:solidFill>
                <a:ea typeface="ＭＳ Ｐゴシック" pitchFamily="34" charset="-128"/>
              </a:rPr>
              <a:t> </a:t>
            </a:r>
          </a:p>
        </p:txBody>
      </p:sp>
      <p:pic>
        <p:nvPicPr>
          <p:cNvPr id="5" name="Picture 4" descr="Z:\Clients\American Association of Orthodontists\Client Assets\AAO Logo - No Background - Large - USE THIS.gif">
            <a:extLst>
              <a:ext uri="{FF2B5EF4-FFF2-40B4-BE49-F238E27FC236}">
                <a16:creationId xmlns:a16="http://schemas.microsoft.com/office/drawing/2014/main" id="{67C9DA03-839F-40AE-B06F-CA2D35971E8F}"/>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18750"/>
          <a:stretch/>
        </p:blipFill>
        <p:spPr bwMode="auto">
          <a:xfrm>
            <a:off x="8229600" y="6279536"/>
            <a:ext cx="797663" cy="30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21128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390830234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203159030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6" name="Footer Placeholder 5"/>
          <p:cNvSpPr>
            <a:spLocks noGrp="1"/>
          </p:cNvSpPr>
          <p:nvPr>
            <p:ph type="ftr" sz="quarter" idx="11"/>
          </p:nvPr>
        </p:nvSpPr>
        <p:spPr/>
        <p:txBody>
          <a:bodyPr/>
          <a:lstStyle/>
          <a:p>
            <a:endParaRPr lang="en-US" dirty="0">
              <a:solidFill>
                <a:srgbClr val="333333">
                  <a:tint val="75000"/>
                </a:srgbClr>
              </a:solidFill>
            </a:endParaRPr>
          </a:p>
        </p:txBody>
      </p:sp>
      <p:sp>
        <p:nvSpPr>
          <p:cNvPr id="7" name="Slide Number Placeholder 6"/>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116479213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8" name="Footer Placeholder 7"/>
          <p:cNvSpPr>
            <a:spLocks noGrp="1"/>
          </p:cNvSpPr>
          <p:nvPr>
            <p:ph type="ftr" sz="quarter" idx="11"/>
          </p:nvPr>
        </p:nvSpPr>
        <p:spPr/>
        <p:txBody>
          <a:bodyPr/>
          <a:lstStyle/>
          <a:p>
            <a:endParaRPr lang="en-US" dirty="0">
              <a:solidFill>
                <a:srgbClr val="333333">
                  <a:tint val="75000"/>
                </a:srgbClr>
              </a:solidFill>
            </a:endParaRPr>
          </a:p>
        </p:txBody>
      </p:sp>
      <p:sp>
        <p:nvSpPr>
          <p:cNvPr id="9" name="Slide Number Placeholder 8"/>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421323005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4" name="Footer Placeholder 3"/>
          <p:cNvSpPr>
            <a:spLocks noGrp="1"/>
          </p:cNvSpPr>
          <p:nvPr>
            <p:ph type="ftr" sz="quarter" idx="11"/>
          </p:nvPr>
        </p:nvSpPr>
        <p:spPr/>
        <p:txBody>
          <a:bodyPr/>
          <a:lstStyle/>
          <a:p>
            <a:endParaRPr lang="en-US" dirty="0">
              <a:solidFill>
                <a:srgbClr val="333333">
                  <a:tint val="75000"/>
                </a:srgbClr>
              </a:solidFill>
            </a:endParaRPr>
          </a:p>
        </p:txBody>
      </p:sp>
      <p:sp>
        <p:nvSpPr>
          <p:cNvPr id="5" name="Slide Number Placeholder 4"/>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320991699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3" name="Footer Placeholder 2"/>
          <p:cNvSpPr>
            <a:spLocks noGrp="1"/>
          </p:cNvSpPr>
          <p:nvPr>
            <p:ph type="ftr" sz="quarter" idx="11"/>
          </p:nvPr>
        </p:nvSpPr>
        <p:spPr/>
        <p:txBody>
          <a:bodyPr/>
          <a:lstStyle/>
          <a:p>
            <a:endParaRPr lang="en-US" dirty="0">
              <a:solidFill>
                <a:srgbClr val="333333">
                  <a:tint val="75000"/>
                </a:srgbClr>
              </a:solidFill>
            </a:endParaRPr>
          </a:p>
        </p:txBody>
      </p:sp>
      <p:sp>
        <p:nvSpPr>
          <p:cNvPr id="4" name="Slide Number Placeholder 3"/>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264258302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6" name="Footer Placeholder 5"/>
          <p:cNvSpPr>
            <a:spLocks noGrp="1"/>
          </p:cNvSpPr>
          <p:nvPr>
            <p:ph type="ftr" sz="quarter" idx="11"/>
          </p:nvPr>
        </p:nvSpPr>
        <p:spPr/>
        <p:txBody>
          <a:bodyPr/>
          <a:lstStyle/>
          <a:p>
            <a:endParaRPr lang="en-US" dirty="0">
              <a:solidFill>
                <a:srgbClr val="333333">
                  <a:tint val="75000"/>
                </a:srgbClr>
              </a:solidFill>
            </a:endParaRPr>
          </a:p>
        </p:txBody>
      </p:sp>
      <p:sp>
        <p:nvSpPr>
          <p:cNvPr id="7" name="Slide Number Placeholder 6"/>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267454520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6" name="Footer Placeholder 5"/>
          <p:cNvSpPr>
            <a:spLocks noGrp="1"/>
          </p:cNvSpPr>
          <p:nvPr>
            <p:ph type="ftr" sz="quarter" idx="11"/>
          </p:nvPr>
        </p:nvSpPr>
        <p:spPr/>
        <p:txBody>
          <a:bodyPr/>
          <a:lstStyle/>
          <a:p>
            <a:endParaRPr lang="en-US" dirty="0">
              <a:solidFill>
                <a:srgbClr val="333333">
                  <a:tint val="75000"/>
                </a:srgbClr>
              </a:solidFill>
            </a:endParaRPr>
          </a:p>
        </p:txBody>
      </p:sp>
      <p:sp>
        <p:nvSpPr>
          <p:cNvPr id="7" name="Slide Number Placeholder 6"/>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3892003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itle 1"/>
          <p:cNvSpPr>
            <a:spLocks noGrp="1"/>
          </p:cNvSpPr>
          <p:nvPr>
            <p:ph type="title"/>
          </p:nvPr>
        </p:nvSpPr>
        <p:spPr>
          <a:xfrm>
            <a:off x="1066800" y="238125"/>
            <a:ext cx="7162800" cy="685800"/>
          </a:xfrm>
          <a:prstGeom prst="rect">
            <a:avLst/>
          </a:prstGeom>
        </p:spPr>
        <p:txBody>
          <a:bodyPr/>
          <a:lstStyle/>
          <a:p>
            <a:r>
              <a:rPr lang="en-US"/>
              <a:t>Click to edit Master title style</a:t>
            </a:r>
          </a:p>
        </p:txBody>
      </p:sp>
      <p:sp>
        <p:nvSpPr>
          <p:cNvPr id="7" name="Rectangle 6"/>
          <p:cNvSpPr/>
          <p:nvPr userDrawn="1"/>
        </p:nvSpPr>
        <p:spPr>
          <a:xfrm>
            <a:off x="914400" y="123825"/>
            <a:ext cx="7315200" cy="914400"/>
          </a:xfrm>
          <a:prstGeom prst="rect">
            <a:avLst/>
          </a:prstGeom>
          <a:solidFill>
            <a:srgbClr val="33CC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userDrawn="1"/>
        </p:nvSpPr>
        <p:spPr>
          <a:xfrm>
            <a:off x="152400" y="123825"/>
            <a:ext cx="898155" cy="914400"/>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47"/>
          <p:cNvSpPr>
            <a:spLocks noGrp="1" noChangeArrowheads="1"/>
          </p:cNvSpPr>
          <p:nvPr>
            <p:ph type="ftr" sz="quarter" idx="10"/>
          </p:nvPr>
        </p:nvSpPr>
        <p:spPr>
          <a:xfrm>
            <a:off x="3124200" y="6245225"/>
            <a:ext cx="2895600" cy="476250"/>
          </a:xfrm>
          <a:prstGeom prst="rect">
            <a:avLst/>
          </a:prstGeom>
          <a:ln/>
        </p:spPr>
        <p:txBody>
          <a:bodyPr/>
          <a:lstStyle>
            <a:lvl1pPr>
              <a:defRPr/>
            </a:lvl1pPr>
          </a:lstStyle>
          <a:p>
            <a:pPr algn="ctr">
              <a:defRPr/>
            </a:pPr>
            <a:r>
              <a:rPr lang="en-US" dirty="0"/>
              <a:t>Footer</a:t>
            </a: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181964117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11"/>
          </p:nvPr>
        </p:nvSpPr>
        <p:spPr/>
        <p:txBody>
          <a:bodyPr/>
          <a:lstStyle/>
          <a:p>
            <a:endParaRPr lang="en-US" dirty="0">
              <a:solidFill>
                <a:srgbClr val="333333">
                  <a:tint val="75000"/>
                </a:srgbClr>
              </a:solidFill>
            </a:endParaRPr>
          </a:p>
        </p:txBody>
      </p:sp>
      <p:sp>
        <p:nvSpPr>
          <p:cNvPr id="6" name="Slide Number Placeholder 5"/>
          <p:cNvSpPr>
            <a:spLocks noGrp="1"/>
          </p:cNvSpPr>
          <p:nvPr>
            <p:ph type="sldNum" sz="quarter" idx="12"/>
          </p:nvPr>
        </p:nvSpPr>
        <p:spPr/>
        <p:txBody>
          <a:body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1833123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105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2563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108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6853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Title 1"/>
          <p:cNvSpPr txBox="1">
            <a:spLocks/>
          </p:cNvSpPr>
          <p:nvPr userDrawn="1"/>
        </p:nvSpPr>
        <p:spPr bwMode="auto">
          <a:xfrm>
            <a:off x="1066800" y="238125"/>
            <a:ext cx="7162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FFFFFF"/>
                </a:solidFill>
                <a:effectLst/>
                <a:uLnTx/>
                <a:uFillTx/>
                <a:latin typeface="Tahoma"/>
                <a:ea typeface="+mj-ea"/>
                <a:cs typeface="+mj-cs"/>
              </a:rPr>
              <a:t>Click to edit Master title style</a:t>
            </a:r>
          </a:p>
        </p:txBody>
      </p:sp>
      <p:sp>
        <p:nvSpPr>
          <p:cNvPr id="15" name="Text Box 8"/>
          <p:cNvSpPr txBox="1">
            <a:spLocks noChangeArrowheads="1"/>
          </p:cNvSpPr>
          <p:nvPr userDrawn="1"/>
        </p:nvSpPr>
        <p:spPr bwMode="auto">
          <a:xfrm>
            <a:off x="8356600" y="428625"/>
            <a:ext cx="663575" cy="274637"/>
          </a:xfrm>
          <a:prstGeom prst="rect">
            <a:avLst/>
          </a:prstGeom>
          <a:noFill/>
          <a:ln>
            <a:noFill/>
          </a:ln>
        </p:spPr>
        <p:txBody>
          <a:bodyPr lIns="91408" tIns="45704" rIns="91408" bIns="45704">
            <a:spAutoFit/>
          </a:bodyPr>
          <a:lstStyle>
            <a:lvl1pPr eaLnBrk="0" hangingPunct="0">
              <a:defRPr sz="800">
                <a:solidFill>
                  <a:schemeClr val="tx1"/>
                </a:solidFill>
                <a:latin typeface="Tahoma" pitchFamily="34" charset="0"/>
              </a:defRPr>
            </a:lvl1pPr>
            <a:lvl2pPr marL="742950" indent="-285750" eaLnBrk="0" hangingPunct="0">
              <a:defRPr sz="800">
                <a:solidFill>
                  <a:schemeClr val="tx1"/>
                </a:solidFill>
                <a:latin typeface="Tahoma" pitchFamily="34" charset="0"/>
              </a:defRPr>
            </a:lvl2pPr>
            <a:lvl3pPr marL="1143000" indent="-228600" eaLnBrk="0" hangingPunct="0">
              <a:defRPr sz="800">
                <a:solidFill>
                  <a:schemeClr val="tx1"/>
                </a:solidFill>
                <a:latin typeface="Tahoma" pitchFamily="34" charset="0"/>
              </a:defRPr>
            </a:lvl3pPr>
            <a:lvl4pPr marL="1600200" indent="-228600" eaLnBrk="0" hangingPunct="0">
              <a:defRPr sz="800">
                <a:solidFill>
                  <a:schemeClr val="tx1"/>
                </a:solidFill>
                <a:latin typeface="Tahoma" pitchFamily="34" charset="0"/>
              </a:defRPr>
            </a:lvl4pPr>
            <a:lvl5pPr marL="2057400" indent="-228600" eaLnBrk="0" hangingPunct="0">
              <a:defRPr sz="800">
                <a:solidFill>
                  <a:schemeClr val="tx1"/>
                </a:solidFill>
                <a:latin typeface="Tahoma" pitchFamily="34" charset="0"/>
              </a:defRPr>
            </a:lvl5pPr>
            <a:lvl6pPr marL="2514600" indent="-228600" eaLnBrk="0" fontAlgn="base" hangingPunct="0">
              <a:spcBef>
                <a:spcPts val="200"/>
              </a:spcBef>
              <a:spcAft>
                <a:spcPct val="0"/>
              </a:spcAft>
              <a:buFont typeface="Arial" charset="0"/>
              <a:buChar char="•"/>
              <a:defRPr sz="800">
                <a:solidFill>
                  <a:schemeClr val="tx1"/>
                </a:solidFill>
                <a:latin typeface="Tahoma" pitchFamily="34" charset="0"/>
              </a:defRPr>
            </a:lvl6pPr>
            <a:lvl7pPr marL="2971800" indent="-228600" eaLnBrk="0" fontAlgn="base" hangingPunct="0">
              <a:spcBef>
                <a:spcPts val="200"/>
              </a:spcBef>
              <a:spcAft>
                <a:spcPct val="0"/>
              </a:spcAft>
              <a:buFont typeface="Arial" charset="0"/>
              <a:buChar char="•"/>
              <a:defRPr sz="800">
                <a:solidFill>
                  <a:schemeClr val="tx1"/>
                </a:solidFill>
                <a:latin typeface="Tahoma" pitchFamily="34" charset="0"/>
              </a:defRPr>
            </a:lvl7pPr>
            <a:lvl8pPr marL="3429000" indent="-228600" eaLnBrk="0" fontAlgn="base" hangingPunct="0">
              <a:spcBef>
                <a:spcPts val="200"/>
              </a:spcBef>
              <a:spcAft>
                <a:spcPct val="0"/>
              </a:spcAft>
              <a:buFont typeface="Arial" charset="0"/>
              <a:buChar char="•"/>
              <a:defRPr sz="800">
                <a:solidFill>
                  <a:schemeClr val="tx1"/>
                </a:solidFill>
                <a:latin typeface="Tahoma" pitchFamily="34" charset="0"/>
              </a:defRPr>
            </a:lvl8pPr>
            <a:lvl9pPr marL="3886200" indent="-228600" eaLnBrk="0" fontAlgn="base" hangingPunct="0">
              <a:spcBef>
                <a:spcPts val="200"/>
              </a:spcBef>
              <a:spcAft>
                <a:spcPct val="0"/>
              </a:spcAft>
              <a:buFont typeface="Arial" charset="0"/>
              <a:buChar char="•"/>
              <a:defRPr sz="800">
                <a:solidFill>
                  <a:schemeClr val="tx1"/>
                </a:solidFill>
                <a:latin typeface="Tahoma" pitchFamily="34" charset="0"/>
              </a:defRPr>
            </a:lvl9pPr>
          </a:lstStyle>
          <a:p>
            <a:pPr algn="ctr" eaLnBrk="1" hangingPunct="1">
              <a:spcBef>
                <a:spcPct val="50000"/>
              </a:spcBef>
              <a:defRPr/>
            </a:pPr>
            <a:fld id="{22749DED-DA89-4946-8B84-D9764F707E3F}" type="slidenum">
              <a:rPr lang="en-US" sz="1200" b="1" smtClean="0">
                <a:solidFill>
                  <a:schemeClr val="accent1"/>
                </a:solidFill>
                <a:ea typeface="ＭＳ Ｐゴシック" pitchFamily="34" charset="-128"/>
              </a:rPr>
              <a:pPr algn="ctr" eaLnBrk="1" hangingPunct="1">
                <a:spcBef>
                  <a:spcPct val="50000"/>
                </a:spcBef>
                <a:defRPr/>
              </a:pPr>
              <a:t>‹#›</a:t>
            </a:fld>
            <a:r>
              <a:rPr lang="en-US" sz="1200" b="1" dirty="0">
                <a:solidFill>
                  <a:schemeClr val="accent1"/>
                </a:solidFill>
                <a:ea typeface="ＭＳ Ｐゴシック" pitchFamily="34" charset="-128"/>
              </a:rPr>
              <a:t> </a:t>
            </a:r>
          </a:p>
        </p:txBody>
      </p:sp>
      <p:pic>
        <p:nvPicPr>
          <p:cNvPr id="6" name="Picture 4" descr="Z:\Clients\American Association of Orthodontists\Client Assets\AAO Logo - No Background - Large - USE THIS.gif"/>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18750"/>
          <a:stretch/>
        </p:blipFill>
        <p:spPr bwMode="auto">
          <a:xfrm>
            <a:off x="8229600" y="6279536"/>
            <a:ext cx="797663" cy="305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6043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6614F3-7C1A-4DCB-A570-D6D702BA1269}" type="datetimeFigureOut">
              <a:rPr lang="en-US" smtClean="0"/>
              <a:t>9/13/2024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0BC46A-DD66-41C5-9E90-A1AC7EEF6CE6}" type="slidenum">
              <a:rPr lang="en-US" smtClean="0"/>
              <a:t>‹#›</a:t>
            </a:fld>
            <a:endParaRPr lang="en-US" dirty="0"/>
          </a:p>
        </p:txBody>
      </p:sp>
    </p:spTree>
    <p:extLst>
      <p:ext uri="{BB962C8B-B14F-4D97-AF65-F5344CB8AC3E}">
        <p14:creationId xmlns:p14="http://schemas.microsoft.com/office/powerpoint/2010/main" val="769948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gi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theme" Target="../theme/theme4.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theme" Target="../theme/theme5.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3"/>
          <p:cNvSpPr>
            <a:spLocks noGrp="1" noChangeArrowheads="1"/>
          </p:cNvSpPr>
          <p:nvPr>
            <p:ph type="body" idx="1"/>
          </p:nvPr>
        </p:nvSpPr>
        <p:spPr bwMode="auto">
          <a:xfrm>
            <a:off x="457200" y="1295400"/>
            <a:ext cx="8229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Rectangle 12"/>
          <p:cNvSpPr/>
          <p:nvPr userDrawn="1"/>
        </p:nvSpPr>
        <p:spPr>
          <a:xfrm>
            <a:off x="914400" y="123825"/>
            <a:ext cx="7315200" cy="914400"/>
          </a:xfrm>
          <a:prstGeom prst="rect">
            <a:avLst/>
          </a:prstGeom>
          <a:solidFill>
            <a:srgbClr val="33CC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highlight>
                <a:srgbClr val="00FFFF"/>
              </a:highlight>
            </a:endParaRPr>
          </a:p>
        </p:txBody>
      </p:sp>
      <p:sp>
        <p:nvSpPr>
          <p:cNvPr id="1034" name="Text Box 8"/>
          <p:cNvSpPr txBox="1">
            <a:spLocks noChangeArrowheads="1"/>
          </p:cNvSpPr>
          <p:nvPr/>
        </p:nvSpPr>
        <p:spPr bwMode="auto">
          <a:xfrm>
            <a:off x="8356600" y="428625"/>
            <a:ext cx="663575" cy="274637"/>
          </a:xfrm>
          <a:prstGeom prst="rect">
            <a:avLst/>
          </a:prstGeom>
          <a:noFill/>
          <a:ln>
            <a:noFill/>
          </a:ln>
        </p:spPr>
        <p:txBody>
          <a:bodyPr lIns="91408" tIns="45704" rIns="91408" bIns="45704">
            <a:spAutoFit/>
          </a:bodyPr>
          <a:lstStyle>
            <a:lvl1pPr eaLnBrk="0" hangingPunct="0">
              <a:defRPr sz="800">
                <a:solidFill>
                  <a:schemeClr val="tx1"/>
                </a:solidFill>
                <a:latin typeface="Tahoma" pitchFamily="34" charset="0"/>
              </a:defRPr>
            </a:lvl1pPr>
            <a:lvl2pPr marL="742950" indent="-285750" eaLnBrk="0" hangingPunct="0">
              <a:defRPr sz="800">
                <a:solidFill>
                  <a:schemeClr val="tx1"/>
                </a:solidFill>
                <a:latin typeface="Tahoma" pitchFamily="34" charset="0"/>
              </a:defRPr>
            </a:lvl2pPr>
            <a:lvl3pPr marL="1143000" indent="-228600" eaLnBrk="0" hangingPunct="0">
              <a:defRPr sz="800">
                <a:solidFill>
                  <a:schemeClr val="tx1"/>
                </a:solidFill>
                <a:latin typeface="Tahoma" pitchFamily="34" charset="0"/>
              </a:defRPr>
            </a:lvl3pPr>
            <a:lvl4pPr marL="1600200" indent="-228600" eaLnBrk="0" hangingPunct="0">
              <a:defRPr sz="800">
                <a:solidFill>
                  <a:schemeClr val="tx1"/>
                </a:solidFill>
                <a:latin typeface="Tahoma" pitchFamily="34" charset="0"/>
              </a:defRPr>
            </a:lvl4pPr>
            <a:lvl5pPr marL="2057400" indent="-228600" eaLnBrk="0" hangingPunct="0">
              <a:defRPr sz="800">
                <a:solidFill>
                  <a:schemeClr val="tx1"/>
                </a:solidFill>
                <a:latin typeface="Tahoma" pitchFamily="34" charset="0"/>
              </a:defRPr>
            </a:lvl5pPr>
            <a:lvl6pPr marL="2514600" indent="-228600" eaLnBrk="0" fontAlgn="base" hangingPunct="0">
              <a:spcBef>
                <a:spcPts val="200"/>
              </a:spcBef>
              <a:spcAft>
                <a:spcPct val="0"/>
              </a:spcAft>
              <a:buFont typeface="Arial" charset="0"/>
              <a:buChar char="•"/>
              <a:defRPr sz="800">
                <a:solidFill>
                  <a:schemeClr val="tx1"/>
                </a:solidFill>
                <a:latin typeface="Tahoma" pitchFamily="34" charset="0"/>
              </a:defRPr>
            </a:lvl6pPr>
            <a:lvl7pPr marL="2971800" indent="-228600" eaLnBrk="0" fontAlgn="base" hangingPunct="0">
              <a:spcBef>
                <a:spcPts val="200"/>
              </a:spcBef>
              <a:spcAft>
                <a:spcPct val="0"/>
              </a:spcAft>
              <a:buFont typeface="Arial" charset="0"/>
              <a:buChar char="•"/>
              <a:defRPr sz="800">
                <a:solidFill>
                  <a:schemeClr val="tx1"/>
                </a:solidFill>
                <a:latin typeface="Tahoma" pitchFamily="34" charset="0"/>
              </a:defRPr>
            </a:lvl7pPr>
            <a:lvl8pPr marL="3429000" indent="-228600" eaLnBrk="0" fontAlgn="base" hangingPunct="0">
              <a:spcBef>
                <a:spcPts val="200"/>
              </a:spcBef>
              <a:spcAft>
                <a:spcPct val="0"/>
              </a:spcAft>
              <a:buFont typeface="Arial" charset="0"/>
              <a:buChar char="•"/>
              <a:defRPr sz="800">
                <a:solidFill>
                  <a:schemeClr val="tx1"/>
                </a:solidFill>
                <a:latin typeface="Tahoma" pitchFamily="34" charset="0"/>
              </a:defRPr>
            </a:lvl8pPr>
            <a:lvl9pPr marL="3886200" indent="-228600" eaLnBrk="0" fontAlgn="base" hangingPunct="0">
              <a:spcBef>
                <a:spcPts val="200"/>
              </a:spcBef>
              <a:spcAft>
                <a:spcPct val="0"/>
              </a:spcAft>
              <a:buFont typeface="Arial" charset="0"/>
              <a:buChar char="•"/>
              <a:defRPr sz="800">
                <a:solidFill>
                  <a:schemeClr val="tx1"/>
                </a:solidFill>
                <a:latin typeface="Tahoma" pitchFamily="34" charset="0"/>
              </a:defRPr>
            </a:lvl9pPr>
          </a:lstStyle>
          <a:p>
            <a:pPr algn="ctr" eaLnBrk="1" hangingPunct="1">
              <a:spcBef>
                <a:spcPct val="50000"/>
              </a:spcBef>
              <a:defRPr/>
            </a:pPr>
            <a:fld id="{22749DED-DA89-4946-8B84-D9764F707E3F}" type="slidenum">
              <a:rPr lang="en-US" sz="1200" b="1" smtClean="0">
                <a:solidFill>
                  <a:schemeClr val="accent1"/>
                </a:solidFill>
                <a:ea typeface="ＭＳ Ｐゴシック" pitchFamily="34" charset="-128"/>
              </a:rPr>
              <a:pPr algn="ctr" eaLnBrk="1" hangingPunct="1">
                <a:spcBef>
                  <a:spcPct val="50000"/>
                </a:spcBef>
                <a:defRPr/>
              </a:pPr>
              <a:t>‹#›</a:t>
            </a:fld>
            <a:r>
              <a:rPr lang="en-US" sz="1200" b="1" dirty="0">
                <a:solidFill>
                  <a:schemeClr val="accent1"/>
                </a:solidFill>
                <a:ea typeface="ＭＳ Ｐゴシック" pitchFamily="34" charset="-128"/>
              </a:rPr>
              <a:t> </a:t>
            </a:r>
          </a:p>
        </p:txBody>
      </p:sp>
      <p:sp>
        <p:nvSpPr>
          <p:cNvPr id="12" name="Rectangle 11"/>
          <p:cNvSpPr/>
          <p:nvPr/>
        </p:nvSpPr>
        <p:spPr>
          <a:xfrm>
            <a:off x="152400" y="123825"/>
            <a:ext cx="898155" cy="914400"/>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4" descr="Z:\Clients\American Association of Orthodontists\Client Assets\AAO Logo - No Background - Large - USE THIS.gif">
            <a:extLst>
              <a:ext uri="{FF2B5EF4-FFF2-40B4-BE49-F238E27FC236}">
                <a16:creationId xmlns:a16="http://schemas.microsoft.com/office/drawing/2014/main" id="{50DD0E8F-7C45-4820-A486-9F81C1AD31EF}"/>
              </a:ext>
            </a:extLst>
          </p:cNvPr>
          <p:cNvPicPr>
            <a:picLocks noChangeAspect="1" noChangeArrowheads="1"/>
          </p:cNvPicPr>
          <p:nvPr userDrawn="1"/>
        </p:nvPicPr>
        <p:blipFill rotWithShape="1">
          <a:blip r:embed="rId9" cstate="print">
            <a:extLst>
              <a:ext uri="{28A0092B-C50C-407E-A947-70E740481C1C}">
                <a14:useLocalDpi xmlns:a14="http://schemas.microsoft.com/office/drawing/2010/main" val="0"/>
              </a:ext>
            </a:extLst>
          </a:blip>
          <a:srcRect b="18750"/>
          <a:stretch/>
        </p:blipFill>
        <p:spPr bwMode="auto">
          <a:xfrm>
            <a:off x="8229600" y="6279536"/>
            <a:ext cx="797663" cy="305904"/>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7" r:id="rId4"/>
    <p:sldLayoutId id="2147483656" r:id="rId5"/>
    <p:sldLayoutId id="2147483767" r:id="rId6"/>
    <p:sldLayoutId id="2147483770" r:id="rId7"/>
  </p:sldLayoutIdLst>
  <p:hf sldNum="0" hdr="0" ftr="0" dt="0"/>
  <p:txStyles>
    <p:title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p:titleStyle>
    <p:bodyStyle>
      <a:lvl1pPr marL="341313" indent="-341313" algn="l" rtl="0" eaLnBrk="0" fontAlgn="base" hangingPunct="0">
        <a:spcBef>
          <a:spcPct val="20000"/>
        </a:spcBef>
        <a:spcAft>
          <a:spcPct val="0"/>
        </a:spcAft>
        <a:buClr>
          <a:schemeClr val="accent2"/>
        </a:buClr>
        <a:buFont typeface="Wingdings" pitchFamily="2" charset="2"/>
        <a:buChar char="§"/>
        <a:defRPr sz="2000">
          <a:solidFill>
            <a:schemeClr val="tx1"/>
          </a:solidFill>
          <a:latin typeface="+mn-lt"/>
          <a:ea typeface="+mn-ea"/>
          <a:cs typeface="+mn-cs"/>
        </a:defRPr>
      </a:lvl1pPr>
      <a:lvl2pPr marL="741363" indent="-284163" algn="l" rtl="0" eaLnBrk="0" fontAlgn="base" hangingPunct="0">
        <a:spcBef>
          <a:spcPct val="20000"/>
        </a:spcBef>
        <a:spcAft>
          <a:spcPct val="0"/>
        </a:spcAft>
        <a:buClr>
          <a:schemeClr val="accent2"/>
        </a:buClr>
        <a:buFont typeface="Wingdings" pitchFamily="2" charset="2"/>
        <a:buChar char="§"/>
        <a:defRPr sz="1800">
          <a:solidFill>
            <a:schemeClr val="tx1"/>
          </a:solidFill>
          <a:latin typeface="+mn-lt"/>
        </a:defRPr>
      </a:lvl2pPr>
      <a:lvl3pPr marL="1141413" indent="-227013" algn="l" rtl="0" eaLnBrk="0" fontAlgn="base" hangingPunct="0">
        <a:spcBef>
          <a:spcPct val="20000"/>
        </a:spcBef>
        <a:spcAft>
          <a:spcPct val="0"/>
        </a:spcAft>
        <a:buClr>
          <a:schemeClr val="accent2"/>
        </a:buClr>
        <a:buFont typeface="Wingdings" pitchFamily="2" charset="2"/>
        <a:buChar char="§"/>
        <a:defRPr sz="1600">
          <a:solidFill>
            <a:schemeClr val="tx1"/>
          </a:solidFill>
          <a:latin typeface="+mn-lt"/>
        </a:defRPr>
      </a:lvl3pPr>
      <a:lvl4pPr marL="1598613" indent="-227013" algn="l" rtl="0" eaLnBrk="0" fontAlgn="base" hangingPunct="0">
        <a:spcBef>
          <a:spcPct val="20000"/>
        </a:spcBef>
        <a:spcAft>
          <a:spcPct val="0"/>
        </a:spcAft>
        <a:buChar char="–"/>
        <a:defRPr sz="1400">
          <a:solidFill>
            <a:schemeClr val="tx1"/>
          </a:solidFill>
          <a:latin typeface="+mn-lt"/>
        </a:defRPr>
      </a:lvl4pPr>
      <a:lvl5pPr marL="2055813" indent="-227013"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6614F3-7C1A-4DCB-A570-D6D702BA1269}" type="datetimeFigureOut">
              <a:rPr lang="en-US" smtClean="0"/>
              <a:t>9/13/2024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BC46A-DD66-41C5-9E90-A1AC7EEF6CE6}" type="slidenum">
              <a:rPr lang="en-US" smtClean="0"/>
              <a:t>‹#›</a:t>
            </a:fld>
            <a:endParaRPr lang="en-US" dirty="0"/>
          </a:p>
        </p:txBody>
      </p:sp>
    </p:spTree>
    <p:extLst>
      <p:ext uri="{BB962C8B-B14F-4D97-AF65-F5344CB8AC3E}">
        <p14:creationId xmlns:p14="http://schemas.microsoft.com/office/powerpoint/2010/main" val="1984263618"/>
      </p:ext>
    </p:extLst>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srgbClr val="333333">
                  <a:tint val="75000"/>
                </a:srgb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2905985981"/>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srgbClr val="333333">
                  <a:tint val="75000"/>
                </a:srgb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3149023714"/>
      </p:ext>
    </p:extLst>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6614F3-7C1A-4DCB-A570-D6D702BA1269}" type="datetimeFigureOut">
              <a:rPr lang="en-US" smtClean="0">
                <a:solidFill>
                  <a:srgbClr val="333333">
                    <a:tint val="75000"/>
                  </a:srgbClr>
                </a:solidFill>
              </a:rPr>
              <a:pPr/>
              <a:t>9/13/2024</a:t>
            </a:fld>
            <a:endParaRPr lang="en-US" dirty="0">
              <a:solidFill>
                <a:srgbClr val="333333">
                  <a:tint val="75000"/>
                </a:srgb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srgbClr val="333333">
                  <a:tint val="75000"/>
                </a:srgb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BC46A-DD66-41C5-9E90-A1AC7EEF6CE6}" type="slidenum">
              <a:rPr lang="en-US" smtClean="0">
                <a:solidFill>
                  <a:srgbClr val="333333">
                    <a:tint val="75000"/>
                  </a:srgbClr>
                </a:solidFill>
              </a:rPr>
              <a:pPr/>
              <a:t>‹#›</a:t>
            </a:fld>
            <a:endParaRPr lang="en-US" dirty="0">
              <a:solidFill>
                <a:srgbClr val="333333">
                  <a:tint val="75000"/>
                </a:srgbClr>
              </a:solidFill>
            </a:endParaRPr>
          </a:p>
        </p:txBody>
      </p:sp>
    </p:spTree>
    <p:extLst>
      <p:ext uri="{BB962C8B-B14F-4D97-AF65-F5344CB8AC3E}">
        <p14:creationId xmlns:p14="http://schemas.microsoft.com/office/powerpoint/2010/main" val="3397866209"/>
      </p:ext>
    </p:extLst>
  </p:cSld>
  <p:clrMap bg1="lt1" tx1="dk1" bg2="lt2" tx2="dk2" accent1="accent1" accent2="accent2" accent3="accent3" accent4="accent4" accent5="accent5" accent6="accent6" hlink="hlink" folHlink="folHlink"/>
  <p:sldLayoutIdLst>
    <p:sldLayoutId id="2147484012" r:id="rId1"/>
    <p:sldLayoutId id="2147484013" r:id="rId2"/>
    <p:sldLayoutId id="2147484014" r:id="rId3"/>
    <p:sldLayoutId id="2147484015" r:id="rId4"/>
    <p:sldLayoutId id="2147484016" r:id="rId5"/>
    <p:sldLayoutId id="2147484017" r:id="rId6"/>
    <p:sldLayoutId id="2147484018" r:id="rId7"/>
    <p:sldLayoutId id="2147484019" r:id="rId8"/>
    <p:sldLayoutId id="2147484020" r:id="rId9"/>
    <p:sldLayoutId id="2147484021" r:id="rId10"/>
    <p:sldLayoutId id="214748402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67" name="Rectangle 2"/>
          <p:cNvSpPr>
            <a:spLocks noChangeArrowheads="1"/>
          </p:cNvSpPr>
          <p:nvPr/>
        </p:nvSpPr>
        <p:spPr bwMode="auto">
          <a:xfrm>
            <a:off x="1752600" y="4000500"/>
            <a:ext cx="5715000"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0"/>
              </a:spcBef>
              <a:defRPr sz="2400" b="1">
                <a:solidFill>
                  <a:schemeClr val="tx1"/>
                </a:solidFill>
                <a:latin typeface="Tahoma" pitchFamily="34" charset="0"/>
              </a:defRPr>
            </a:lvl1pPr>
            <a:lvl2pPr eaLnBrk="0" hangingPunct="0">
              <a:spcBef>
                <a:spcPct val="0"/>
              </a:spcBef>
              <a:defRPr sz="2400" b="1">
                <a:solidFill>
                  <a:schemeClr val="tx1"/>
                </a:solidFill>
                <a:latin typeface="Tahoma" pitchFamily="34" charset="0"/>
              </a:defRPr>
            </a:lvl2pPr>
            <a:lvl3pPr eaLnBrk="0" hangingPunct="0">
              <a:spcBef>
                <a:spcPct val="0"/>
              </a:spcBef>
              <a:defRPr sz="2400" b="1">
                <a:solidFill>
                  <a:schemeClr val="tx1"/>
                </a:solidFill>
                <a:latin typeface="Tahoma" pitchFamily="34" charset="0"/>
              </a:defRPr>
            </a:lvl3pPr>
            <a:lvl4pPr eaLnBrk="0" hangingPunct="0">
              <a:spcBef>
                <a:spcPct val="0"/>
              </a:spcBef>
              <a:defRPr sz="2400" b="1">
                <a:solidFill>
                  <a:schemeClr val="tx1"/>
                </a:solidFill>
                <a:latin typeface="Tahoma" pitchFamily="34" charset="0"/>
              </a:defRPr>
            </a:lvl4pPr>
            <a:lvl5pPr eaLnBrk="0" hangingPunct="0">
              <a:spcBef>
                <a:spcPct val="0"/>
              </a:spcBef>
              <a:defRPr sz="2400" b="1">
                <a:solidFill>
                  <a:schemeClr val="tx1"/>
                </a:solidFill>
                <a:latin typeface="Tahoma" pitchFamily="34" charset="0"/>
              </a:defRPr>
            </a:lvl5pPr>
            <a:lvl6pPr marL="457200" eaLnBrk="0" fontAlgn="base" hangingPunct="0">
              <a:spcBef>
                <a:spcPct val="0"/>
              </a:spcBef>
              <a:spcAft>
                <a:spcPct val="0"/>
              </a:spcAft>
              <a:defRPr sz="2400" b="1">
                <a:solidFill>
                  <a:schemeClr val="tx1"/>
                </a:solidFill>
                <a:latin typeface="Tahoma" pitchFamily="34" charset="0"/>
              </a:defRPr>
            </a:lvl6pPr>
            <a:lvl7pPr marL="914400" eaLnBrk="0" fontAlgn="base" hangingPunct="0">
              <a:spcBef>
                <a:spcPct val="0"/>
              </a:spcBef>
              <a:spcAft>
                <a:spcPct val="0"/>
              </a:spcAft>
              <a:defRPr sz="2400" b="1">
                <a:solidFill>
                  <a:schemeClr val="tx1"/>
                </a:solidFill>
                <a:latin typeface="Tahoma" pitchFamily="34" charset="0"/>
              </a:defRPr>
            </a:lvl7pPr>
            <a:lvl8pPr marL="1371600" eaLnBrk="0" fontAlgn="base" hangingPunct="0">
              <a:spcBef>
                <a:spcPct val="0"/>
              </a:spcBef>
              <a:spcAft>
                <a:spcPct val="0"/>
              </a:spcAft>
              <a:defRPr sz="2400" b="1">
                <a:solidFill>
                  <a:schemeClr val="tx1"/>
                </a:solidFill>
                <a:latin typeface="Tahoma" pitchFamily="34" charset="0"/>
              </a:defRPr>
            </a:lvl8pPr>
            <a:lvl9pPr marL="1828800" eaLnBrk="0" fontAlgn="base" hangingPunct="0">
              <a:spcBef>
                <a:spcPct val="0"/>
              </a:spcBef>
              <a:spcAft>
                <a:spcPct val="0"/>
              </a:spcAft>
              <a:defRPr sz="2400" b="1">
                <a:solidFill>
                  <a:schemeClr val="tx1"/>
                </a:solidFill>
                <a:latin typeface="Tahoma" pitchFamily="34" charset="0"/>
              </a:defRPr>
            </a:lvl9pPr>
          </a:lstStyle>
          <a:p>
            <a:pPr algn="ctr" eaLnBrk="1" hangingPunct="1">
              <a:buFontTx/>
              <a:buNone/>
            </a:pPr>
            <a:r>
              <a:rPr lang="en-US" altLang="en-US" sz="1800" dirty="0">
                <a:solidFill>
                  <a:schemeClr val="tx2"/>
                </a:solidFill>
                <a:ea typeface="ＭＳ Ｐゴシック" pitchFamily="34" charset="-128"/>
              </a:rPr>
              <a:t>Spring 2024 Technology Survey</a:t>
            </a:r>
          </a:p>
          <a:p>
            <a:pPr algn="ctr" eaLnBrk="1" hangingPunct="1">
              <a:buFontTx/>
              <a:buNone/>
            </a:pPr>
            <a:endParaRPr lang="en-US" altLang="en-US" sz="2000" dirty="0">
              <a:solidFill>
                <a:schemeClr val="tx2"/>
              </a:solidFill>
              <a:ea typeface="ＭＳ Ｐゴシック" pitchFamily="34" charset="-128"/>
            </a:endParaRPr>
          </a:p>
          <a:p>
            <a:pPr algn="ctr" eaLnBrk="1" hangingPunct="1">
              <a:buFontTx/>
              <a:buNone/>
            </a:pPr>
            <a:r>
              <a:rPr lang="en-US" altLang="en-US" sz="2000" dirty="0">
                <a:solidFill>
                  <a:schemeClr val="tx2"/>
                </a:solidFill>
                <a:ea typeface="ＭＳ Ｐゴシック" pitchFamily="34" charset="-128"/>
              </a:rPr>
              <a:t>Draft Report</a:t>
            </a:r>
            <a:br>
              <a:rPr lang="en-US" altLang="en-US" sz="2000" dirty="0">
                <a:solidFill>
                  <a:schemeClr val="tx2"/>
                </a:solidFill>
                <a:ea typeface="ＭＳ Ｐゴシック" pitchFamily="34" charset="-128"/>
              </a:rPr>
            </a:br>
            <a:r>
              <a:rPr lang="en-US" altLang="en-US" sz="2000" dirty="0">
                <a:solidFill>
                  <a:schemeClr val="tx2"/>
                </a:solidFill>
                <a:ea typeface="ＭＳ Ｐゴシック" pitchFamily="34" charset="-128"/>
              </a:rPr>
              <a:t>April 19, 2024</a:t>
            </a:r>
          </a:p>
        </p:txBody>
      </p:sp>
      <p:pic>
        <p:nvPicPr>
          <p:cNvPr id="1028" name="Picture 4" descr="Z:\Clients\American Association of Orthodontists\Client Assets\AAO Logo - No Background - Large - USE THIS.gif"/>
          <p:cNvPicPr>
            <a:picLocks noChangeAspect="1" noChangeArrowheads="1"/>
          </p:cNvPicPr>
          <p:nvPr/>
        </p:nvPicPr>
        <p:blipFill rotWithShape="1">
          <a:blip r:embed="rId3">
            <a:extLst>
              <a:ext uri="{28A0092B-C50C-407E-A947-70E740481C1C}">
                <a14:useLocalDpi xmlns:a14="http://schemas.microsoft.com/office/drawing/2010/main" val="0"/>
              </a:ext>
            </a:extLst>
          </a:blip>
          <a:srcRect b="18644"/>
          <a:stretch/>
        </p:blipFill>
        <p:spPr bwMode="auto">
          <a:xfrm>
            <a:off x="2182333" y="1828800"/>
            <a:ext cx="4762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8502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kern="0" dirty="0"/>
              <a:t>3D Printer Uses</a:t>
            </a:r>
            <a:endParaRPr lang="en-US" sz="1600" kern="0" dirty="0"/>
          </a:p>
        </p:txBody>
      </p:sp>
      <p:sp>
        <p:nvSpPr>
          <p:cNvPr id="3" name="Rectangle 2"/>
          <p:cNvSpPr/>
          <p:nvPr/>
        </p:nvSpPr>
        <p:spPr>
          <a:xfrm>
            <a:off x="457200" y="1195387"/>
            <a:ext cx="8305800" cy="5139869"/>
          </a:xfrm>
          <a:prstGeom prst="rect">
            <a:avLst/>
          </a:prstGeom>
        </p:spPr>
        <p:txBody>
          <a:bodyPr wrap="square">
            <a:spAutoFit/>
          </a:bodyPr>
          <a:lstStyle/>
          <a:p>
            <a:pPr marL="228600" indent="-228600">
              <a:spcBef>
                <a:spcPct val="50000"/>
              </a:spcBef>
              <a:buBlip>
                <a:blip r:embed="rId2"/>
              </a:buBlip>
            </a:pPr>
            <a:r>
              <a:rPr lang="en-US" sz="1600" dirty="0">
                <a:cs typeface="Arial" charset="0"/>
              </a:rPr>
              <a:t>Male respondents were more likely to use 3D printers to create models for limited clear aligner cases (58%), models for full clear aligner cases (27%), splints (25%), and nightguards (27%) than female respondents (47%, 13%, 10%, and 11% respectively).</a:t>
            </a:r>
          </a:p>
          <a:p>
            <a:pPr marL="228600" indent="-228600">
              <a:spcBef>
                <a:spcPct val="50000"/>
              </a:spcBef>
              <a:buFontTx/>
              <a:buBlip>
                <a:blip r:embed="rId2"/>
              </a:buBlip>
            </a:pPr>
            <a:r>
              <a:rPr lang="en-US" sz="1600" dirty="0">
                <a:cs typeface="Arial" charset="0"/>
              </a:rPr>
              <a:t>Older respondents were more likely to use 3D printers to create models for full clear aligner cases, splints, indirect bonding trays, and nightguards than younger respondents.</a:t>
            </a:r>
          </a:p>
          <a:p>
            <a:pPr marL="228600" indent="-228600">
              <a:spcBef>
                <a:spcPct val="50000"/>
              </a:spcBef>
              <a:buFontTx/>
              <a:buBlip>
                <a:blip r:embed="rId2"/>
              </a:buBlip>
            </a:pPr>
            <a:r>
              <a:rPr lang="en-US" sz="1600" dirty="0">
                <a:cs typeface="Arial" charset="0"/>
              </a:rPr>
              <a:t>Respondents from orthodontist owned practice modalities were more likely to use 3D printers to produce models for initial aligners to start a patient than respondents from other modalities.</a:t>
            </a:r>
          </a:p>
          <a:p>
            <a:pPr marL="228600" indent="-228600">
              <a:spcBef>
                <a:spcPct val="50000"/>
              </a:spcBef>
              <a:buFontTx/>
              <a:buBlip>
                <a:blip r:embed="rId2"/>
              </a:buBlip>
            </a:pPr>
            <a:r>
              <a:rPr lang="en-US" sz="1600" dirty="0">
                <a:cs typeface="Arial" charset="0"/>
              </a:rPr>
              <a:t>Respondents from a corporate DSO/OSO practice modality were less likely to use 3D printers to produce models for both limited and full clear aligner cases than respondents from other modalities.</a:t>
            </a:r>
          </a:p>
          <a:p>
            <a:pPr marL="228600" indent="-228600">
              <a:spcBef>
                <a:spcPct val="50000"/>
              </a:spcBef>
              <a:buFontTx/>
              <a:buBlip>
                <a:blip r:embed="rId2"/>
              </a:buBlip>
            </a:pPr>
            <a:r>
              <a:rPr lang="en-US" sz="1600" dirty="0">
                <a:cs typeface="Arial" charset="0"/>
              </a:rPr>
              <a:t>Respondents of the Corporate Friendlies segment are less likely to use 3D printers to produce models for initial aligners to start a patient and models for both limited and full clear aligner cases.</a:t>
            </a:r>
          </a:p>
          <a:p>
            <a:pPr marL="228600" indent="-228600">
              <a:spcBef>
                <a:spcPct val="50000"/>
              </a:spcBef>
              <a:buFontTx/>
              <a:buBlip>
                <a:blip r:embed="rId2"/>
              </a:buBlip>
            </a:pPr>
            <a:r>
              <a:rPr lang="en-US" sz="1600" dirty="0">
                <a:cs typeface="Arial" charset="0"/>
              </a:rPr>
              <a:t>Respondents who also used either a robotic </a:t>
            </a:r>
            <a:r>
              <a:rPr lang="en-US" sz="1600" dirty="0" err="1">
                <a:cs typeface="Arial" charset="0"/>
              </a:rPr>
              <a:t>wirebender</a:t>
            </a:r>
            <a:r>
              <a:rPr lang="en-US" sz="1600" dirty="0">
                <a:cs typeface="Arial" charset="0"/>
              </a:rPr>
              <a:t> or a robotic aligner trimmer generally were more likely to use their 3D printer for each purpose than those who did not.</a:t>
            </a:r>
          </a:p>
        </p:txBody>
      </p:sp>
      <p:sp>
        <p:nvSpPr>
          <p:cNvPr id="11" name="Text Box 4"/>
          <p:cNvSpPr txBox="1">
            <a:spLocks noChangeArrowheads="1"/>
          </p:cNvSpPr>
          <p:nvPr/>
        </p:nvSpPr>
        <p:spPr bwMode="auto">
          <a:xfrm>
            <a:off x="1981200" y="6433066"/>
            <a:ext cx="5791200" cy="184666"/>
          </a:xfrm>
          <a:prstGeom prst="rect">
            <a:avLst/>
          </a:prstGeom>
          <a:noFill/>
          <a:ln w="9525">
            <a:noFill/>
            <a:miter lim="800000"/>
            <a:headEnd/>
            <a:tailEnd/>
          </a:ln>
        </p:spPr>
        <p:txBody>
          <a:bodyPr wrap="square">
            <a:spAutoFit/>
          </a:bodyPr>
          <a:lstStyle/>
          <a:p>
            <a:pPr>
              <a:lnSpc>
                <a:spcPct val="75000"/>
              </a:lnSpc>
              <a:spcBef>
                <a:spcPct val="25000"/>
              </a:spcBef>
            </a:pPr>
            <a:r>
              <a:rPr lang="en-US" dirty="0">
                <a:solidFill>
                  <a:srgbClr val="000000"/>
                </a:solidFill>
                <a:ea typeface="ＭＳ Ｐゴシック" pitchFamily="34" charset="-128"/>
                <a:cs typeface="Arial" charset="0"/>
              </a:rPr>
              <a:t>Q2. Do you print the following with your 3D printer (select all that apply)?</a:t>
            </a:r>
          </a:p>
        </p:txBody>
      </p:sp>
    </p:spTree>
    <p:extLst>
      <p:ext uri="{BB962C8B-B14F-4D97-AF65-F5344CB8AC3E}">
        <p14:creationId xmlns:p14="http://schemas.microsoft.com/office/powerpoint/2010/main" val="1164710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C6DA6F6-B800-E48F-D7E5-2D4F39A9EC9E}"/>
              </a:ext>
            </a:extLst>
          </p:cNvPr>
          <p:cNvPicPr>
            <a:picLocks noChangeAspect="1"/>
          </p:cNvPicPr>
          <p:nvPr/>
        </p:nvPicPr>
        <p:blipFill>
          <a:blip r:embed="rId2"/>
          <a:stretch>
            <a:fillRect/>
          </a:stretch>
        </p:blipFill>
        <p:spPr>
          <a:xfrm>
            <a:off x="914400" y="2667000"/>
            <a:ext cx="7004911" cy="3639627"/>
          </a:xfrm>
          <a:prstGeom prst="rect">
            <a:avLst/>
          </a:prstGeom>
        </p:spPr>
      </p:pic>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kern="0" dirty="0"/>
              <a:t>3D Printing Aligners Barriers</a:t>
            </a:r>
            <a:endParaRPr lang="en-US" sz="1600" kern="0" dirty="0"/>
          </a:p>
        </p:txBody>
      </p:sp>
      <p:sp>
        <p:nvSpPr>
          <p:cNvPr id="3" name="Rectangle 2"/>
          <p:cNvSpPr/>
          <p:nvPr/>
        </p:nvSpPr>
        <p:spPr>
          <a:xfrm>
            <a:off x="381000" y="1079718"/>
            <a:ext cx="7772400" cy="1815882"/>
          </a:xfrm>
          <a:prstGeom prst="rect">
            <a:avLst/>
          </a:prstGeom>
        </p:spPr>
        <p:txBody>
          <a:bodyPr wrap="square">
            <a:spAutoFit/>
          </a:bodyPr>
          <a:lstStyle/>
          <a:p>
            <a:pPr marL="228600" indent="-228600">
              <a:spcBef>
                <a:spcPct val="50000"/>
              </a:spcBef>
              <a:buFontTx/>
              <a:buBlip>
                <a:blip r:embed="rId3"/>
              </a:buBlip>
            </a:pPr>
            <a:r>
              <a:rPr lang="en-US" sz="1400" dirty="0">
                <a:cs typeface="Arial" charset="0"/>
              </a:rPr>
              <a:t>“Staffing issues making it difficult to implement anything new” (26%) was the most commonly selected number one barrier to implementing 3D Printers to fabricate aligners in-house among respondents, but was closely followed by “Detrimental to practice workflow and efficiency” (25%) and “Not cost effective” (21%).</a:t>
            </a:r>
          </a:p>
          <a:p>
            <a:pPr marL="228600" indent="-228600">
              <a:spcBef>
                <a:spcPct val="50000"/>
              </a:spcBef>
              <a:buFontTx/>
              <a:buBlip>
                <a:blip r:embed="rId3"/>
              </a:buBlip>
            </a:pPr>
            <a:r>
              <a:rPr lang="en-US" sz="1400" dirty="0">
                <a:cs typeface="Arial" charset="0"/>
              </a:rPr>
              <a:t>Female respondents were much more likely to select “Not cost effective” (30%) as their top barrier than male respondents (17%).</a:t>
            </a:r>
          </a:p>
          <a:p>
            <a:pPr marL="228600" indent="-228600">
              <a:spcBef>
                <a:spcPct val="50000"/>
              </a:spcBef>
              <a:buFontTx/>
              <a:buBlip>
                <a:blip r:embed="rId3"/>
              </a:buBlip>
            </a:pPr>
            <a:endParaRPr lang="en-US" sz="1400" dirty="0">
              <a:cs typeface="Arial" charset="0"/>
            </a:endParaRPr>
          </a:p>
        </p:txBody>
      </p:sp>
      <p:sp>
        <p:nvSpPr>
          <p:cNvPr id="11" name="Text Box 4"/>
          <p:cNvSpPr txBox="1">
            <a:spLocks noChangeArrowheads="1"/>
          </p:cNvSpPr>
          <p:nvPr/>
        </p:nvSpPr>
        <p:spPr bwMode="auto">
          <a:xfrm>
            <a:off x="1285875" y="6404431"/>
            <a:ext cx="3590925" cy="184666"/>
          </a:xfrm>
          <a:prstGeom prst="rect">
            <a:avLst/>
          </a:prstGeom>
          <a:noFill/>
          <a:ln w="9525">
            <a:noFill/>
            <a:miter lim="800000"/>
            <a:headEnd/>
            <a:tailEnd/>
          </a:ln>
        </p:spPr>
        <p:txBody>
          <a:bodyPr wrap="square">
            <a:spAutoFit/>
          </a:bodyPr>
          <a:lstStyle/>
          <a:p>
            <a:pPr>
              <a:lnSpc>
                <a:spcPct val="75000"/>
              </a:lnSpc>
              <a:spcBef>
                <a:spcPct val="25000"/>
              </a:spcBef>
            </a:pPr>
            <a:r>
              <a:rPr lang="en-US" dirty="0">
                <a:solidFill>
                  <a:srgbClr val="000000"/>
                </a:solidFill>
                <a:ea typeface="ＭＳ Ｐゴシック" pitchFamily="34" charset="-128"/>
                <a:cs typeface="Arial" charset="0"/>
              </a:rPr>
              <a:t>Q3. Rank the top 3 barriers of you fabricating aligners in-house.</a:t>
            </a:r>
          </a:p>
        </p:txBody>
      </p:sp>
      <p:sp>
        <p:nvSpPr>
          <p:cNvPr id="9" name="TextBox 8"/>
          <p:cNvSpPr txBox="1"/>
          <p:nvPr/>
        </p:nvSpPr>
        <p:spPr>
          <a:xfrm>
            <a:off x="1285875" y="5943600"/>
            <a:ext cx="685800" cy="215444"/>
          </a:xfrm>
          <a:prstGeom prst="rect">
            <a:avLst/>
          </a:prstGeom>
          <a:noFill/>
        </p:spPr>
        <p:txBody>
          <a:bodyPr wrap="square" rtlCol="0">
            <a:spAutoFit/>
          </a:bodyPr>
          <a:lstStyle/>
          <a:p>
            <a:r>
              <a:rPr lang="en-US" sz="800" dirty="0"/>
              <a:t>(n = 130</a:t>
            </a:r>
            <a:r>
              <a:rPr lang="en-US" dirty="0"/>
              <a:t>)</a:t>
            </a:r>
            <a:endParaRPr lang="en-US" sz="800" dirty="0"/>
          </a:p>
        </p:txBody>
      </p:sp>
    </p:spTree>
    <p:extLst>
      <p:ext uri="{BB962C8B-B14F-4D97-AF65-F5344CB8AC3E}">
        <p14:creationId xmlns:p14="http://schemas.microsoft.com/office/powerpoint/2010/main" val="2996240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1D5DE6B-D5E7-B9D1-F5D7-6B9FC10D9E2C}"/>
              </a:ext>
            </a:extLst>
          </p:cNvPr>
          <p:cNvPicPr>
            <a:picLocks noChangeAspect="1"/>
          </p:cNvPicPr>
          <p:nvPr/>
        </p:nvPicPr>
        <p:blipFill>
          <a:blip r:embed="rId2"/>
          <a:stretch>
            <a:fillRect/>
          </a:stretch>
        </p:blipFill>
        <p:spPr>
          <a:xfrm>
            <a:off x="533400" y="3048000"/>
            <a:ext cx="7467600" cy="3308841"/>
          </a:xfrm>
          <a:prstGeom prst="rect">
            <a:avLst/>
          </a:prstGeom>
        </p:spPr>
      </p:pic>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kern="0" dirty="0"/>
              <a:t>3D Printing Aligners Barriers</a:t>
            </a:r>
          </a:p>
        </p:txBody>
      </p:sp>
      <p:sp>
        <p:nvSpPr>
          <p:cNvPr id="3" name="Rectangle 2"/>
          <p:cNvSpPr/>
          <p:nvPr/>
        </p:nvSpPr>
        <p:spPr>
          <a:xfrm>
            <a:off x="304799" y="1226909"/>
            <a:ext cx="8305801" cy="1708160"/>
          </a:xfrm>
          <a:prstGeom prst="rect">
            <a:avLst/>
          </a:prstGeom>
        </p:spPr>
        <p:txBody>
          <a:bodyPr wrap="square">
            <a:spAutoFit/>
          </a:bodyPr>
          <a:lstStyle/>
          <a:p>
            <a:pPr marL="228600" indent="-228600">
              <a:spcBef>
                <a:spcPct val="50000"/>
              </a:spcBef>
              <a:buFontTx/>
              <a:buBlip>
                <a:blip r:embed="rId3"/>
              </a:buBlip>
            </a:pPr>
            <a:r>
              <a:rPr lang="en-US" sz="1400" dirty="0">
                <a:cs typeface="Arial" charset="0"/>
              </a:rPr>
              <a:t>“Detrimental to practice workflow and efficiency” (65%) was the most commonly selected barrier to implementing 3D Printers to fabricate aligners in-house among respondents (as 1</a:t>
            </a:r>
            <a:r>
              <a:rPr lang="en-US" sz="1400" baseline="30000" dirty="0">
                <a:cs typeface="Arial" charset="0"/>
              </a:rPr>
              <a:t>st</a:t>
            </a:r>
            <a:r>
              <a:rPr lang="en-US" sz="1400" dirty="0">
                <a:cs typeface="Arial" charset="0"/>
              </a:rPr>
              <a:t>, 2</a:t>
            </a:r>
            <a:r>
              <a:rPr lang="en-US" sz="1400" baseline="30000" dirty="0">
                <a:cs typeface="Arial" charset="0"/>
              </a:rPr>
              <a:t>nd</a:t>
            </a:r>
            <a:r>
              <a:rPr lang="en-US" sz="1400" dirty="0">
                <a:cs typeface="Arial" charset="0"/>
              </a:rPr>
              <a:t>, or 3</a:t>
            </a:r>
            <a:r>
              <a:rPr lang="en-US" sz="1400" baseline="30000" dirty="0">
                <a:cs typeface="Arial" charset="0"/>
              </a:rPr>
              <a:t>rd</a:t>
            </a:r>
            <a:r>
              <a:rPr lang="en-US" sz="1400" dirty="0">
                <a:cs typeface="Arial" charset="0"/>
              </a:rPr>
              <a:t> reason). It was closely followed by “Not cost effective” (59%), “Staffing issues making it difficult to implement anything new” (55%), and “Not user friendly, difficult to implement” (55%).</a:t>
            </a:r>
          </a:p>
          <a:p>
            <a:pPr marL="228600" indent="-228600">
              <a:spcBef>
                <a:spcPct val="50000"/>
              </a:spcBef>
              <a:buFontTx/>
              <a:buBlip>
                <a:blip r:embed="rId3"/>
              </a:buBlip>
            </a:pPr>
            <a:r>
              <a:rPr lang="en-US" sz="1400" dirty="0">
                <a:cs typeface="Arial" charset="0"/>
              </a:rPr>
              <a:t>Respondents of an ethnic minority (any ethnicity other than white) were more likely to cite “Detrimental to practice workflow and efficiency” (91%) and “Not cost effective” (82%) as top 3 barrier than white respondents (61% and 56% respectively).</a:t>
            </a:r>
          </a:p>
        </p:txBody>
      </p:sp>
      <p:sp>
        <p:nvSpPr>
          <p:cNvPr id="11" name="Text Box 4"/>
          <p:cNvSpPr txBox="1">
            <a:spLocks noChangeArrowheads="1"/>
          </p:cNvSpPr>
          <p:nvPr/>
        </p:nvSpPr>
        <p:spPr bwMode="auto">
          <a:xfrm>
            <a:off x="2004874" y="6469772"/>
            <a:ext cx="33528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Q3. Rank the top 3 barriers of you fabricating aligners in-house.</a:t>
            </a:r>
            <a:endParaRPr lang="en-US" dirty="0"/>
          </a:p>
        </p:txBody>
      </p:sp>
      <p:sp>
        <p:nvSpPr>
          <p:cNvPr id="4" name="TextBox 3">
            <a:extLst>
              <a:ext uri="{FF2B5EF4-FFF2-40B4-BE49-F238E27FC236}">
                <a16:creationId xmlns:a16="http://schemas.microsoft.com/office/drawing/2014/main" id="{6238C48F-21DC-2B1A-3AF7-491DCD13F0DF}"/>
              </a:ext>
            </a:extLst>
          </p:cNvPr>
          <p:cNvSpPr txBox="1"/>
          <p:nvPr/>
        </p:nvSpPr>
        <p:spPr>
          <a:xfrm>
            <a:off x="723900" y="6184600"/>
            <a:ext cx="685800" cy="215444"/>
          </a:xfrm>
          <a:prstGeom prst="rect">
            <a:avLst/>
          </a:prstGeom>
          <a:noFill/>
        </p:spPr>
        <p:txBody>
          <a:bodyPr wrap="square" rtlCol="0">
            <a:spAutoFit/>
          </a:bodyPr>
          <a:lstStyle/>
          <a:p>
            <a:r>
              <a:rPr lang="en-US" sz="800" dirty="0"/>
              <a:t>(n = 132</a:t>
            </a:r>
            <a:r>
              <a:rPr lang="en-US" dirty="0"/>
              <a:t>)</a:t>
            </a:r>
            <a:endParaRPr lang="en-US" sz="800" dirty="0"/>
          </a:p>
        </p:txBody>
      </p:sp>
    </p:spTree>
    <p:extLst>
      <p:ext uri="{BB962C8B-B14F-4D97-AF65-F5344CB8AC3E}">
        <p14:creationId xmlns:p14="http://schemas.microsoft.com/office/powerpoint/2010/main" val="4065826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72FB1B6-07AD-827C-A9EB-F8180496D701}"/>
              </a:ext>
            </a:extLst>
          </p:cNvPr>
          <p:cNvPicPr>
            <a:picLocks noChangeAspect="1"/>
          </p:cNvPicPr>
          <p:nvPr/>
        </p:nvPicPr>
        <p:blipFill>
          <a:blip r:embed="rId2"/>
          <a:stretch>
            <a:fillRect/>
          </a:stretch>
        </p:blipFill>
        <p:spPr>
          <a:xfrm>
            <a:off x="444333" y="4108492"/>
            <a:ext cx="7785267" cy="2444708"/>
          </a:xfrm>
          <a:prstGeom prst="rect">
            <a:avLst/>
          </a:prstGeom>
        </p:spPr>
      </p:pic>
      <p:pic>
        <p:nvPicPr>
          <p:cNvPr id="6" name="Picture 5">
            <a:extLst>
              <a:ext uri="{FF2B5EF4-FFF2-40B4-BE49-F238E27FC236}">
                <a16:creationId xmlns:a16="http://schemas.microsoft.com/office/drawing/2014/main" id="{D35ED095-A5FE-76C0-FA2C-82913F5506A5}"/>
              </a:ext>
            </a:extLst>
          </p:cNvPr>
          <p:cNvPicPr>
            <a:picLocks noChangeAspect="1"/>
          </p:cNvPicPr>
          <p:nvPr/>
        </p:nvPicPr>
        <p:blipFill>
          <a:blip r:embed="rId3"/>
          <a:stretch>
            <a:fillRect/>
          </a:stretch>
        </p:blipFill>
        <p:spPr>
          <a:xfrm>
            <a:off x="381000" y="1676400"/>
            <a:ext cx="7785267" cy="2444708"/>
          </a:xfrm>
          <a:prstGeom prst="rect">
            <a:avLst/>
          </a:prstGeom>
        </p:spPr>
      </p:pic>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sz="1600" kern="0" dirty="0"/>
              <a:t>Considering Adopting Technologies</a:t>
            </a:r>
          </a:p>
        </p:txBody>
      </p:sp>
      <p:sp>
        <p:nvSpPr>
          <p:cNvPr id="3" name="Rectangle 2"/>
          <p:cNvSpPr/>
          <p:nvPr/>
        </p:nvSpPr>
        <p:spPr>
          <a:xfrm>
            <a:off x="0" y="1066800"/>
            <a:ext cx="8991600" cy="954107"/>
          </a:xfrm>
          <a:prstGeom prst="rect">
            <a:avLst/>
          </a:prstGeom>
        </p:spPr>
        <p:txBody>
          <a:bodyPr wrap="square">
            <a:spAutoFit/>
          </a:bodyPr>
          <a:lstStyle/>
          <a:p>
            <a:pPr marL="228600" indent="-228600">
              <a:spcBef>
                <a:spcPct val="50000"/>
              </a:spcBef>
              <a:buBlip>
                <a:blip r:embed="rId4"/>
              </a:buBlip>
            </a:pPr>
            <a:r>
              <a:rPr lang="en-US" sz="1400" dirty="0">
                <a:cs typeface="Arial" charset="0"/>
              </a:rPr>
              <a:t>Less than 20% of those not using 3D printers are strongly considering or working to implement 3D printers.</a:t>
            </a:r>
          </a:p>
          <a:p>
            <a:pPr marL="228600" indent="-228600">
              <a:spcBef>
                <a:spcPct val="50000"/>
              </a:spcBef>
              <a:buBlip>
                <a:blip r:embed="rId4"/>
              </a:buBlip>
            </a:pPr>
            <a:r>
              <a:rPr lang="en-US" sz="1400" dirty="0">
                <a:cs typeface="Arial" charset="0"/>
              </a:rPr>
              <a:t>Similarly, less than 20% of those not using CBCT are strongly considering or working to implement it.</a:t>
            </a:r>
          </a:p>
          <a:p>
            <a:pPr marL="228600" indent="-228600">
              <a:spcBef>
                <a:spcPct val="50000"/>
              </a:spcBef>
              <a:buBlip>
                <a:blip r:embed="rId4"/>
              </a:buBlip>
            </a:pPr>
            <a:endParaRPr lang="en-US" sz="1400" dirty="0">
              <a:cs typeface="Arial" charset="0"/>
            </a:endParaRPr>
          </a:p>
        </p:txBody>
      </p:sp>
      <p:sp>
        <p:nvSpPr>
          <p:cNvPr id="11" name="Text Box 4"/>
          <p:cNvSpPr txBox="1">
            <a:spLocks noChangeArrowheads="1"/>
          </p:cNvSpPr>
          <p:nvPr/>
        </p:nvSpPr>
        <p:spPr bwMode="auto">
          <a:xfrm>
            <a:off x="1981200" y="6433066"/>
            <a:ext cx="57912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Q4. How strongly are you considering the following technology for your practice?</a:t>
            </a:r>
            <a:endParaRPr lang="en-US" dirty="0"/>
          </a:p>
        </p:txBody>
      </p:sp>
      <p:sp>
        <p:nvSpPr>
          <p:cNvPr id="7" name="TextBox 6">
            <a:extLst>
              <a:ext uri="{FF2B5EF4-FFF2-40B4-BE49-F238E27FC236}">
                <a16:creationId xmlns:a16="http://schemas.microsoft.com/office/drawing/2014/main" id="{8A58AD5B-333B-D4FD-B08F-7D660D0DFA51}"/>
              </a:ext>
            </a:extLst>
          </p:cNvPr>
          <p:cNvSpPr txBox="1"/>
          <p:nvPr/>
        </p:nvSpPr>
        <p:spPr>
          <a:xfrm>
            <a:off x="76200" y="3733800"/>
            <a:ext cx="685800" cy="215444"/>
          </a:xfrm>
          <a:prstGeom prst="rect">
            <a:avLst/>
          </a:prstGeom>
          <a:noFill/>
        </p:spPr>
        <p:txBody>
          <a:bodyPr wrap="square" rtlCol="0">
            <a:spAutoFit/>
          </a:bodyPr>
          <a:lstStyle/>
          <a:p>
            <a:r>
              <a:rPr lang="en-US" sz="800" dirty="0"/>
              <a:t>(n = </a:t>
            </a:r>
            <a:r>
              <a:rPr lang="en-US" dirty="0"/>
              <a:t>452)</a:t>
            </a:r>
            <a:endParaRPr lang="en-US" sz="800" dirty="0"/>
          </a:p>
        </p:txBody>
      </p:sp>
      <p:sp>
        <p:nvSpPr>
          <p:cNvPr id="12" name="TextBox 11">
            <a:extLst>
              <a:ext uri="{FF2B5EF4-FFF2-40B4-BE49-F238E27FC236}">
                <a16:creationId xmlns:a16="http://schemas.microsoft.com/office/drawing/2014/main" id="{047DDA49-021D-5BB3-3530-C0F68E1C2D04}"/>
              </a:ext>
            </a:extLst>
          </p:cNvPr>
          <p:cNvSpPr txBox="1"/>
          <p:nvPr/>
        </p:nvSpPr>
        <p:spPr>
          <a:xfrm>
            <a:off x="124287" y="6217622"/>
            <a:ext cx="685800" cy="215444"/>
          </a:xfrm>
          <a:prstGeom prst="rect">
            <a:avLst/>
          </a:prstGeom>
          <a:noFill/>
        </p:spPr>
        <p:txBody>
          <a:bodyPr wrap="square" rtlCol="0">
            <a:spAutoFit/>
          </a:bodyPr>
          <a:lstStyle/>
          <a:p>
            <a:r>
              <a:rPr lang="en-US" sz="800" dirty="0"/>
              <a:t>(n = </a:t>
            </a:r>
            <a:r>
              <a:rPr lang="en-US" dirty="0"/>
              <a:t>446)</a:t>
            </a:r>
            <a:endParaRPr lang="en-US" sz="800" dirty="0"/>
          </a:p>
        </p:txBody>
      </p:sp>
    </p:spTree>
    <p:extLst>
      <p:ext uri="{BB962C8B-B14F-4D97-AF65-F5344CB8AC3E}">
        <p14:creationId xmlns:p14="http://schemas.microsoft.com/office/powerpoint/2010/main" val="2847698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74F1D9F-3DAB-9175-C046-C55903E05AC6}"/>
              </a:ext>
            </a:extLst>
          </p:cNvPr>
          <p:cNvPicPr>
            <a:picLocks noChangeAspect="1"/>
          </p:cNvPicPr>
          <p:nvPr/>
        </p:nvPicPr>
        <p:blipFill>
          <a:blip r:embed="rId2"/>
          <a:stretch>
            <a:fillRect/>
          </a:stretch>
        </p:blipFill>
        <p:spPr>
          <a:xfrm>
            <a:off x="381000" y="1828800"/>
            <a:ext cx="7779170" cy="2322777"/>
          </a:xfrm>
          <a:prstGeom prst="rect">
            <a:avLst/>
          </a:prstGeom>
        </p:spPr>
      </p:pic>
      <p:pic>
        <p:nvPicPr>
          <p:cNvPr id="5" name="Picture 4">
            <a:extLst>
              <a:ext uri="{FF2B5EF4-FFF2-40B4-BE49-F238E27FC236}">
                <a16:creationId xmlns:a16="http://schemas.microsoft.com/office/drawing/2014/main" id="{EFF30057-6900-02BA-34D0-0F0189F15F3D}"/>
              </a:ext>
            </a:extLst>
          </p:cNvPr>
          <p:cNvPicPr>
            <a:picLocks noChangeAspect="1"/>
          </p:cNvPicPr>
          <p:nvPr/>
        </p:nvPicPr>
        <p:blipFill>
          <a:blip r:embed="rId3"/>
          <a:stretch>
            <a:fillRect/>
          </a:stretch>
        </p:blipFill>
        <p:spPr>
          <a:xfrm>
            <a:off x="152400" y="4175567"/>
            <a:ext cx="8047417" cy="2225233"/>
          </a:xfrm>
          <a:prstGeom prst="rect">
            <a:avLst/>
          </a:prstGeom>
        </p:spPr>
      </p:pic>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sz="1600" kern="0" dirty="0"/>
              <a:t>Considering Adopting Technologies</a:t>
            </a:r>
          </a:p>
        </p:txBody>
      </p:sp>
      <p:sp>
        <p:nvSpPr>
          <p:cNvPr id="3" name="Rectangle 2"/>
          <p:cNvSpPr/>
          <p:nvPr/>
        </p:nvSpPr>
        <p:spPr>
          <a:xfrm>
            <a:off x="152400" y="990600"/>
            <a:ext cx="8534400" cy="1169551"/>
          </a:xfrm>
          <a:prstGeom prst="rect">
            <a:avLst/>
          </a:prstGeom>
        </p:spPr>
        <p:txBody>
          <a:bodyPr wrap="square">
            <a:spAutoFit/>
          </a:bodyPr>
          <a:lstStyle/>
          <a:p>
            <a:pPr marL="228600" indent="-228600">
              <a:spcBef>
                <a:spcPct val="50000"/>
              </a:spcBef>
              <a:buBlip>
                <a:blip r:embed="rId4"/>
              </a:buBlip>
            </a:pPr>
            <a:r>
              <a:rPr lang="en-US" sz="1400" dirty="0">
                <a:cs typeface="Arial" charset="0"/>
              </a:rPr>
              <a:t>Nearly half (42%) of those not using an intraoral scanner are strongly considering or working to implement one.</a:t>
            </a:r>
          </a:p>
          <a:p>
            <a:pPr marL="228600" indent="-228600">
              <a:spcBef>
                <a:spcPct val="50000"/>
              </a:spcBef>
              <a:buBlip>
                <a:blip r:embed="rId4"/>
              </a:buBlip>
            </a:pPr>
            <a:r>
              <a:rPr lang="en-US" sz="1400" dirty="0">
                <a:cs typeface="Arial" charset="0"/>
              </a:rPr>
              <a:t>14% of those not using digital indirect bonding are strongly considering or working to implement it.</a:t>
            </a:r>
          </a:p>
          <a:p>
            <a:pPr marL="228600" indent="-228600">
              <a:spcBef>
                <a:spcPct val="50000"/>
              </a:spcBef>
              <a:buBlip>
                <a:blip r:embed="rId4"/>
              </a:buBlip>
            </a:pPr>
            <a:endParaRPr lang="en-US" sz="1400" dirty="0">
              <a:cs typeface="Arial" charset="0"/>
            </a:endParaRPr>
          </a:p>
        </p:txBody>
      </p:sp>
      <p:sp>
        <p:nvSpPr>
          <p:cNvPr id="11" name="Text Box 4"/>
          <p:cNvSpPr txBox="1">
            <a:spLocks noChangeArrowheads="1"/>
          </p:cNvSpPr>
          <p:nvPr/>
        </p:nvSpPr>
        <p:spPr bwMode="auto">
          <a:xfrm>
            <a:off x="1981200" y="6433066"/>
            <a:ext cx="57912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Q4. How strongly are you considering the following technology for your practice?</a:t>
            </a:r>
            <a:endParaRPr lang="en-US" dirty="0"/>
          </a:p>
        </p:txBody>
      </p:sp>
      <p:sp>
        <p:nvSpPr>
          <p:cNvPr id="7" name="TextBox 6">
            <a:extLst>
              <a:ext uri="{FF2B5EF4-FFF2-40B4-BE49-F238E27FC236}">
                <a16:creationId xmlns:a16="http://schemas.microsoft.com/office/drawing/2014/main" id="{8A58AD5B-333B-D4FD-B08F-7D660D0DFA51}"/>
              </a:ext>
            </a:extLst>
          </p:cNvPr>
          <p:cNvSpPr txBox="1"/>
          <p:nvPr/>
        </p:nvSpPr>
        <p:spPr>
          <a:xfrm>
            <a:off x="304800" y="3823156"/>
            <a:ext cx="599613" cy="215444"/>
          </a:xfrm>
          <a:prstGeom prst="rect">
            <a:avLst/>
          </a:prstGeom>
          <a:noFill/>
        </p:spPr>
        <p:txBody>
          <a:bodyPr wrap="square" rtlCol="0">
            <a:spAutoFit/>
          </a:bodyPr>
          <a:lstStyle/>
          <a:p>
            <a:r>
              <a:rPr lang="en-US" sz="800" dirty="0"/>
              <a:t>(n = 64</a:t>
            </a:r>
            <a:r>
              <a:rPr lang="en-US" dirty="0"/>
              <a:t>)</a:t>
            </a:r>
            <a:endParaRPr lang="en-US" sz="800" dirty="0"/>
          </a:p>
        </p:txBody>
      </p:sp>
      <p:sp>
        <p:nvSpPr>
          <p:cNvPr id="12" name="TextBox 11">
            <a:extLst>
              <a:ext uri="{FF2B5EF4-FFF2-40B4-BE49-F238E27FC236}">
                <a16:creationId xmlns:a16="http://schemas.microsoft.com/office/drawing/2014/main" id="{047DDA49-021D-5BB3-3530-C0F68E1C2D04}"/>
              </a:ext>
            </a:extLst>
          </p:cNvPr>
          <p:cNvSpPr txBox="1"/>
          <p:nvPr/>
        </p:nvSpPr>
        <p:spPr>
          <a:xfrm>
            <a:off x="304800" y="6217622"/>
            <a:ext cx="685800" cy="215444"/>
          </a:xfrm>
          <a:prstGeom prst="rect">
            <a:avLst/>
          </a:prstGeom>
          <a:noFill/>
        </p:spPr>
        <p:txBody>
          <a:bodyPr wrap="square" rtlCol="0">
            <a:spAutoFit/>
          </a:bodyPr>
          <a:lstStyle/>
          <a:p>
            <a:r>
              <a:rPr lang="en-US" sz="800" dirty="0"/>
              <a:t>(n = 586</a:t>
            </a:r>
            <a:r>
              <a:rPr lang="en-US" dirty="0"/>
              <a:t>)</a:t>
            </a:r>
            <a:endParaRPr lang="en-US" sz="800" dirty="0"/>
          </a:p>
        </p:txBody>
      </p:sp>
    </p:spTree>
    <p:extLst>
      <p:ext uri="{BB962C8B-B14F-4D97-AF65-F5344CB8AC3E}">
        <p14:creationId xmlns:p14="http://schemas.microsoft.com/office/powerpoint/2010/main" val="447349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19D7704-F754-0818-F37F-85AAF27220A7}"/>
              </a:ext>
            </a:extLst>
          </p:cNvPr>
          <p:cNvPicPr>
            <a:picLocks noChangeAspect="1"/>
          </p:cNvPicPr>
          <p:nvPr/>
        </p:nvPicPr>
        <p:blipFill>
          <a:blip r:embed="rId2"/>
          <a:stretch>
            <a:fillRect/>
          </a:stretch>
        </p:blipFill>
        <p:spPr>
          <a:xfrm>
            <a:off x="230819" y="2444325"/>
            <a:ext cx="8370533" cy="1975275"/>
          </a:xfrm>
          <a:prstGeom prst="rect">
            <a:avLst/>
          </a:prstGeom>
        </p:spPr>
      </p:pic>
      <p:pic>
        <p:nvPicPr>
          <p:cNvPr id="4" name="Picture 3">
            <a:extLst>
              <a:ext uri="{FF2B5EF4-FFF2-40B4-BE49-F238E27FC236}">
                <a16:creationId xmlns:a16="http://schemas.microsoft.com/office/drawing/2014/main" id="{2AE801EE-32D1-532B-51BA-E097B4B1CB6C}"/>
              </a:ext>
            </a:extLst>
          </p:cNvPr>
          <p:cNvPicPr>
            <a:picLocks noChangeAspect="1"/>
          </p:cNvPicPr>
          <p:nvPr/>
        </p:nvPicPr>
        <p:blipFill>
          <a:blip r:embed="rId3"/>
          <a:stretch>
            <a:fillRect/>
          </a:stretch>
        </p:blipFill>
        <p:spPr>
          <a:xfrm>
            <a:off x="457200" y="4320517"/>
            <a:ext cx="7754434" cy="2156483"/>
          </a:xfrm>
          <a:prstGeom prst="rect">
            <a:avLst/>
          </a:prstGeom>
        </p:spPr>
      </p:pic>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sz="1600" kern="0" dirty="0"/>
              <a:t>Considering Adopting Technologies</a:t>
            </a:r>
          </a:p>
        </p:txBody>
      </p:sp>
      <p:sp>
        <p:nvSpPr>
          <p:cNvPr id="3" name="Rectangle 2"/>
          <p:cNvSpPr/>
          <p:nvPr/>
        </p:nvSpPr>
        <p:spPr>
          <a:xfrm>
            <a:off x="0" y="990600"/>
            <a:ext cx="8991600" cy="1923604"/>
          </a:xfrm>
          <a:prstGeom prst="rect">
            <a:avLst/>
          </a:prstGeom>
        </p:spPr>
        <p:txBody>
          <a:bodyPr wrap="square">
            <a:spAutoFit/>
          </a:bodyPr>
          <a:lstStyle/>
          <a:p>
            <a:pPr marL="228600" indent="-228600">
              <a:spcBef>
                <a:spcPct val="50000"/>
              </a:spcBef>
              <a:buBlip>
                <a:blip r:embed="rId4"/>
              </a:buBlip>
            </a:pPr>
            <a:r>
              <a:rPr lang="en-US" sz="1400" dirty="0">
                <a:cs typeface="Arial" charset="0"/>
              </a:rPr>
              <a:t>Less than 15% are strongly considering or working to implement either custom bracket systems or remote treatment monitoring.</a:t>
            </a:r>
          </a:p>
          <a:p>
            <a:pPr marL="228600" indent="-228600">
              <a:spcBef>
                <a:spcPct val="50000"/>
              </a:spcBef>
              <a:buBlip>
                <a:blip r:embed="rId4"/>
              </a:buBlip>
            </a:pPr>
            <a:r>
              <a:rPr lang="en-US" sz="1400" dirty="0">
                <a:cs typeface="Arial" charset="0"/>
              </a:rPr>
              <a:t>Respondents who are strongly considering adopting digital indirect are much more likely to strongly consider adopting custom bracket systems (37%) than those who are not (3%).</a:t>
            </a:r>
          </a:p>
          <a:p>
            <a:pPr marL="228600" indent="-228600">
              <a:spcBef>
                <a:spcPct val="50000"/>
              </a:spcBef>
              <a:buBlip>
                <a:blip r:embed="rId4"/>
              </a:buBlip>
            </a:pPr>
            <a:r>
              <a:rPr lang="en-US" sz="1400" dirty="0">
                <a:cs typeface="Arial" charset="0"/>
              </a:rPr>
              <a:t>Newer Networkers are more likely to consider Remote Treatment Monitoring (24%) than other segments (10%).</a:t>
            </a:r>
          </a:p>
          <a:p>
            <a:pPr marL="228600" indent="-228600">
              <a:spcBef>
                <a:spcPct val="50000"/>
              </a:spcBef>
              <a:buBlip>
                <a:blip r:embed="rId4"/>
              </a:buBlip>
            </a:pPr>
            <a:endParaRPr lang="en-US" sz="1400" dirty="0">
              <a:cs typeface="Arial" charset="0"/>
            </a:endParaRPr>
          </a:p>
        </p:txBody>
      </p:sp>
      <p:sp>
        <p:nvSpPr>
          <p:cNvPr id="11" name="Text Box 4"/>
          <p:cNvSpPr txBox="1">
            <a:spLocks noChangeArrowheads="1"/>
          </p:cNvSpPr>
          <p:nvPr/>
        </p:nvSpPr>
        <p:spPr bwMode="auto">
          <a:xfrm>
            <a:off x="1981200" y="6433066"/>
            <a:ext cx="57912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Q4. How strongly are you considering the following technology for your practice?</a:t>
            </a:r>
            <a:endParaRPr lang="en-US" dirty="0"/>
          </a:p>
        </p:txBody>
      </p:sp>
      <p:sp>
        <p:nvSpPr>
          <p:cNvPr id="7" name="TextBox 6">
            <a:extLst>
              <a:ext uri="{FF2B5EF4-FFF2-40B4-BE49-F238E27FC236}">
                <a16:creationId xmlns:a16="http://schemas.microsoft.com/office/drawing/2014/main" id="{8A58AD5B-333B-D4FD-B08F-7D660D0DFA51}"/>
              </a:ext>
            </a:extLst>
          </p:cNvPr>
          <p:cNvSpPr txBox="1"/>
          <p:nvPr/>
        </p:nvSpPr>
        <p:spPr>
          <a:xfrm>
            <a:off x="228600" y="4204156"/>
            <a:ext cx="685800" cy="215444"/>
          </a:xfrm>
          <a:prstGeom prst="rect">
            <a:avLst/>
          </a:prstGeom>
          <a:noFill/>
        </p:spPr>
        <p:txBody>
          <a:bodyPr wrap="square" rtlCol="0">
            <a:spAutoFit/>
          </a:bodyPr>
          <a:lstStyle/>
          <a:p>
            <a:r>
              <a:rPr lang="en-US" sz="800" dirty="0"/>
              <a:t>(n = 627</a:t>
            </a:r>
            <a:r>
              <a:rPr lang="en-US" dirty="0"/>
              <a:t>)</a:t>
            </a:r>
            <a:endParaRPr lang="en-US" sz="800" dirty="0"/>
          </a:p>
        </p:txBody>
      </p:sp>
      <p:sp>
        <p:nvSpPr>
          <p:cNvPr id="12" name="TextBox 11">
            <a:extLst>
              <a:ext uri="{FF2B5EF4-FFF2-40B4-BE49-F238E27FC236}">
                <a16:creationId xmlns:a16="http://schemas.microsoft.com/office/drawing/2014/main" id="{047DDA49-021D-5BB3-3530-C0F68E1C2D04}"/>
              </a:ext>
            </a:extLst>
          </p:cNvPr>
          <p:cNvSpPr txBox="1"/>
          <p:nvPr/>
        </p:nvSpPr>
        <p:spPr>
          <a:xfrm>
            <a:off x="228600" y="6172200"/>
            <a:ext cx="685800" cy="215444"/>
          </a:xfrm>
          <a:prstGeom prst="rect">
            <a:avLst/>
          </a:prstGeom>
          <a:noFill/>
        </p:spPr>
        <p:txBody>
          <a:bodyPr wrap="square" rtlCol="0">
            <a:spAutoFit/>
          </a:bodyPr>
          <a:lstStyle/>
          <a:p>
            <a:r>
              <a:rPr lang="en-US" sz="800" dirty="0"/>
              <a:t>(n = 595</a:t>
            </a:r>
            <a:r>
              <a:rPr lang="en-US" dirty="0"/>
              <a:t>)</a:t>
            </a:r>
            <a:endParaRPr lang="en-US" sz="800" dirty="0"/>
          </a:p>
        </p:txBody>
      </p:sp>
    </p:spTree>
    <p:extLst>
      <p:ext uri="{BB962C8B-B14F-4D97-AF65-F5344CB8AC3E}">
        <p14:creationId xmlns:p14="http://schemas.microsoft.com/office/powerpoint/2010/main" val="3298135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689A166-2DEB-3124-3183-9CD57A3B3B79}"/>
              </a:ext>
            </a:extLst>
          </p:cNvPr>
          <p:cNvPicPr>
            <a:picLocks noChangeAspect="1"/>
          </p:cNvPicPr>
          <p:nvPr/>
        </p:nvPicPr>
        <p:blipFill>
          <a:blip r:embed="rId2"/>
          <a:stretch>
            <a:fillRect/>
          </a:stretch>
        </p:blipFill>
        <p:spPr>
          <a:xfrm>
            <a:off x="584870" y="4224366"/>
            <a:ext cx="7974259" cy="1871634"/>
          </a:xfrm>
          <a:prstGeom prst="rect">
            <a:avLst/>
          </a:prstGeom>
        </p:spPr>
      </p:pic>
      <p:pic>
        <p:nvPicPr>
          <p:cNvPr id="5" name="Picture 4">
            <a:extLst>
              <a:ext uri="{FF2B5EF4-FFF2-40B4-BE49-F238E27FC236}">
                <a16:creationId xmlns:a16="http://schemas.microsoft.com/office/drawing/2014/main" id="{EC0AC872-BAE4-791C-C404-8621B2CB7C46}"/>
              </a:ext>
            </a:extLst>
          </p:cNvPr>
          <p:cNvPicPr>
            <a:picLocks noChangeAspect="1"/>
          </p:cNvPicPr>
          <p:nvPr/>
        </p:nvPicPr>
        <p:blipFill>
          <a:blip r:embed="rId3"/>
          <a:stretch>
            <a:fillRect/>
          </a:stretch>
        </p:blipFill>
        <p:spPr>
          <a:xfrm>
            <a:off x="381000" y="2209800"/>
            <a:ext cx="7742591" cy="1926503"/>
          </a:xfrm>
          <a:prstGeom prst="rect">
            <a:avLst/>
          </a:prstGeom>
        </p:spPr>
      </p:pic>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sz="1600" kern="0" dirty="0"/>
              <a:t>Considering Adopting Technologies</a:t>
            </a:r>
          </a:p>
        </p:txBody>
      </p:sp>
      <p:sp>
        <p:nvSpPr>
          <p:cNvPr id="3" name="Rectangle 2"/>
          <p:cNvSpPr/>
          <p:nvPr/>
        </p:nvSpPr>
        <p:spPr>
          <a:xfrm>
            <a:off x="0" y="1071771"/>
            <a:ext cx="8991600" cy="1061829"/>
          </a:xfrm>
          <a:prstGeom prst="rect">
            <a:avLst/>
          </a:prstGeom>
        </p:spPr>
        <p:txBody>
          <a:bodyPr wrap="square">
            <a:spAutoFit/>
          </a:bodyPr>
          <a:lstStyle/>
          <a:p>
            <a:pPr marL="228600" indent="-228600">
              <a:spcBef>
                <a:spcPct val="50000"/>
              </a:spcBef>
              <a:buBlip>
                <a:blip r:embed="rId4"/>
              </a:buBlip>
            </a:pPr>
            <a:r>
              <a:rPr lang="en-US" sz="1400" dirty="0">
                <a:cs typeface="Arial" charset="0"/>
              </a:rPr>
              <a:t>Less than 5% are strongly considering or working to implement either robotic aligner trimmer or robotic </a:t>
            </a:r>
            <a:r>
              <a:rPr lang="en-US" sz="1400" dirty="0" err="1">
                <a:cs typeface="Arial" charset="0"/>
              </a:rPr>
              <a:t>wirebender</a:t>
            </a:r>
            <a:endParaRPr lang="en-US" sz="1400" dirty="0">
              <a:cs typeface="Arial" charset="0"/>
            </a:endParaRPr>
          </a:p>
          <a:p>
            <a:pPr marL="228600" indent="-228600">
              <a:spcBef>
                <a:spcPct val="50000"/>
              </a:spcBef>
              <a:buBlip>
                <a:blip r:embed="rId4"/>
              </a:buBlip>
            </a:pPr>
            <a:r>
              <a:rPr lang="en-US" sz="1400" dirty="0">
                <a:cs typeface="Arial" charset="0"/>
              </a:rPr>
              <a:t>Respondents who are strongly considering adopting robotic aligner trimmer are much more likely to strongly consider adopting robotic </a:t>
            </a:r>
            <a:r>
              <a:rPr lang="en-US" sz="1400" dirty="0" err="1">
                <a:cs typeface="Arial" charset="0"/>
              </a:rPr>
              <a:t>wirebender</a:t>
            </a:r>
            <a:r>
              <a:rPr lang="en-US" sz="1400" dirty="0">
                <a:cs typeface="Arial" charset="0"/>
              </a:rPr>
              <a:t> (14%) than those who are not (1%).</a:t>
            </a:r>
          </a:p>
        </p:txBody>
      </p:sp>
      <p:sp>
        <p:nvSpPr>
          <p:cNvPr id="11" name="Text Box 4"/>
          <p:cNvSpPr txBox="1">
            <a:spLocks noChangeArrowheads="1"/>
          </p:cNvSpPr>
          <p:nvPr/>
        </p:nvSpPr>
        <p:spPr bwMode="auto">
          <a:xfrm>
            <a:off x="1981200" y="6433066"/>
            <a:ext cx="57912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Q4. How strongly are you considering the following technology for your practice?</a:t>
            </a:r>
            <a:endParaRPr lang="en-US" dirty="0"/>
          </a:p>
        </p:txBody>
      </p:sp>
      <p:sp>
        <p:nvSpPr>
          <p:cNvPr id="7" name="TextBox 6">
            <a:extLst>
              <a:ext uri="{FF2B5EF4-FFF2-40B4-BE49-F238E27FC236}">
                <a16:creationId xmlns:a16="http://schemas.microsoft.com/office/drawing/2014/main" id="{8A58AD5B-333B-D4FD-B08F-7D660D0DFA51}"/>
              </a:ext>
            </a:extLst>
          </p:cNvPr>
          <p:cNvSpPr txBox="1"/>
          <p:nvPr/>
        </p:nvSpPr>
        <p:spPr>
          <a:xfrm>
            <a:off x="228600" y="3975556"/>
            <a:ext cx="685800" cy="215444"/>
          </a:xfrm>
          <a:prstGeom prst="rect">
            <a:avLst/>
          </a:prstGeom>
          <a:noFill/>
        </p:spPr>
        <p:txBody>
          <a:bodyPr wrap="square" rtlCol="0">
            <a:spAutoFit/>
          </a:bodyPr>
          <a:lstStyle/>
          <a:p>
            <a:r>
              <a:rPr lang="en-US" sz="800" dirty="0"/>
              <a:t>(n = </a:t>
            </a:r>
            <a:r>
              <a:rPr lang="en-US" dirty="0"/>
              <a:t>760)</a:t>
            </a:r>
            <a:endParaRPr lang="en-US" sz="800" dirty="0"/>
          </a:p>
        </p:txBody>
      </p:sp>
      <p:sp>
        <p:nvSpPr>
          <p:cNvPr id="12" name="TextBox 11">
            <a:extLst>
              <a:ext uri="{FF2B5EF4-FFF2-40B4-BE49-F238E27FC236}">
                <a16:creationId xmlns:a16="http://schemas.microsoft.com/office/drawing/2014/main" id="{047DDA49-021D-5BB3-3530-C0F68E1C2D04}"/>
              </a:ext>
            </a:extLst>
          </p:cNvPr>
          <p:cNvSpPr txBox="1"/>
          <p:nvPr/>
        </p:nvSpPr>
        <p:spPr>
          <a:xfrm>
            <a:off x="228600" y="5956756"/>
            <a:ext cx="685800" cy="215444"/>
          </a:xfrm>
          <a:prstGeom prst="rect">
            <a:avLst/>
          </a:prstGeom>
          <a:noFill/>
        </p:spPr>
        <p:txBody>
          <a:bodyPr wrap="square" rtlCol="0">
            <a:spAutoFit/>
          </a:bodyPr>
          <a:lstStyle/>
          <a:p>
            <a:r>
              <a:rPr lang="en-US" sz="800" dirty="0"/>
              <a:t>(n = </a:t>
            </a:r>
            <a:r>
              <a:rPr lang="en-US" dirty="0"/>
              <a:t>721)</a:t>
            </a:r>
            <a:endParaRPr lang="en-US" sz="800" dirty="0"/>
          </a:p>
        </p:txBody>
      </p:sp>
    </p:spTree>
    <p:extLst>
      <p:ext uri="{BB962C8B-B14F-4D97-AF65-F5344CB8AC3E}">
        <p14:creationId xmlns:p14="http://schemas.microsoft.com/office/powerpoint/2010/main" val="3952365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EF6B4668-9C8C-A128-61A5-C97B1918060D}"/>
              </a:ext>
            </a:extLst>
          </p:cNvPr>
          <p:cNvPicPr>
            <a:picLocks noChangeAspect="1"/>
          </p:cNvPicPr>
          <p:nvPr/>
        </p:nvPicPr>
        <p:blipFill>
          <a:blip r:embed="rId2"/>
          <a:stretch>
            <a:fillRect/>
          </a:stretch>
        </p:blipFill>
        <p:spPr>
          <a:xfrm>
            <a:off x="457200" y="2057400"/>
            <a:ext cx="7924800" cy="2215174"/>
          </a:xfrm>
          <a:prstGeom prst="rect">
            <a:avLst/>
          </a:prstGeom>
        </p:spPr>
      </p:pic>
      <p:pic>
        <p:nvPicPr>
          <p:cNvPr id="14" name="Picture 13">
            <a:extLst>
              <a:ext uri="{FF2B5EF4-FFF2-40B4-BE49-F238E27FC236}">
                <a16:creationId xmlns:a16="http://schemas.microsoft.com/office/drawing/2014/main" id="{1A61A779-3347-1541-4C74-B690CC120562}"/>
              </a:ext>
            </a:extLst>
          </p:cNvPr>
          <p:cNvPicPr>
            <a:picLocks noChangeAspect="1"/>
          </p:cNvPicPr>
          <p:nvPr/>
        </p:nvPicPr>
        <p:blipFill>
          <a:blip r:embed="rId3"/>
          <a:stretch>
            <a:fillRect/>
          </a:stretch>
        </p:blipFill>
        <p:spPr>
          <a:xfrm>
            <a:off x="636381" y="4114800"/>
            <a:ext cx="7517019" cy="2310584"/>
          </a:xfrm>
          <a:prstGeom prst="rect">
            <a:avLst/>
          </a:prstGeom>
        </p:spPr>
      </p:pic>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sz="1600" kern="0" dirty="0"/>
              <a:t>Considering Adopting Technologies</a:t>
            </a:r>
          </a:p>
        </p:txBody>
      </p:sp>
      <p:sp>
        <p:nvSpPr>
          <p:cNvPr id="3" name="Rectangle 2"/>
          <p:cNvSpPr/>
          <p:nvPr/>
        </p:nvSpPr>
        <p:spPr>
          <a:xfrm>
            <a:off x="0" y="990600"/>
            <a:ext cx="8991600" cy="1061829"/>
          </a:xfrm>
          <a:prstGeom prst="rect">
            <a:avLst/>
          </a:prstGeom>
        </p:spPr>
        <p:txBody>
          <a:bodyPr wrap="square">
            <a:spAutoFit/>
          </a:bodyPr>
          <a:lstStyle/>
          <a:p>
            <a:pPr marL="228600" indent="-228600">
              <a:spcBef>
                <a:spcPct val="50000"/>
              </a:spcBef>
              <a:buBlip>
                <a:blip r:embed="rId4"/>
              </a:buBlip>
            </a:pPr>
            <a:r>
              <a:rPr lang="en-US" sz="1400" dirty="0">
                <a:cs typeface="Arial" charset="0"/>
              </a:rPr>
              <a:t>Less than 10% are strongly considering or working to implement either tooth movement software or digital workflow software.</a:t>
            </a:r>
          </a:p>
          <a:p>
            <a:pPr marL="228600" indent="-228600">
              <a:spcBef>
                <a:spcPct val="50000"/>
              </a:spcBef>
              <a:buBlip>
                <a:blip r:embed="rId4"/>
              </a:buBlip>
            </a:pPr>
            <a:r>
              <a:rPr lang="en-US" sz="1400" dirty="0">
                <a:cs typeface="Arial" charset="0"/>
              </a:rPr>
              <a:t>Respondents under age 45 are more likely to be strongly considering digital workflow software (12%) than those age 45 or older (6%).</a:t>
            </a:r>
          </a:p>
        </p:txBody>
      </p:sp>
      <p:sp>
        <p:nvSpPr>
          <p:cNvPr id="11" name="Text Box 4"/>
          <p:cNvSpPr txBox="1">
            <a:spLocks noChangeArrowheads="1"/>
          </p:cNvSpPr>
          <p:nvPr/>
        </p:nvSpPr>
        <p:spPr bwMode="auto">
          <a:xfrm>
            <a:off x="1981200" y="6433066"/>
            <a:ext cx="57912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Q4. How strongly are you considering the following technology for your practice?</a:t>
            </a:r>
            <a:endParaRPr lang="en-US" dirty="0"/>
          </a:p>
        </p:txBody>
      </p:sp>
      <p:sp>
        <p:nvSpPr>
          <p:cNvPr id="7" name="TextBox 6">
            <a:extLst>
              <a:ext uri="{FF2B5EF4-FFF2-40B4-BE49-F238E27FC236}">
                <a16:creationId xmlns:a16="http://schemas.microsoft.com/office/drawing/2014/main" id="{8A58AD5B-333B-D4FD-B08F-7D660D0DFA51}"/>
              </a:ext>
            </a:extLst>
          </p:cNvPr>
          <p:cNvSpPr txBox="1"/>
          <p:nvPr/>
        </p:nvSpPr>
        <p:spPr>
          <a:xfrm>
            <a:off x="228600" y="4038600"/>
            <a:ext cx="685800" cy="215444"/>
          </a:xfrm>
          <a:prstGeom prst="rect">
            <a:avLst/>
          </a:prstGeom>
          <a:noFill/>
        </p:spPr>
        <p:txBody>
          <a:bodyPr wrap="square" rtlCol="0">
            <a:spAutoFit/>
          </a:bodyPr>
          <a:lstStyle/>
          <a:p>
            <a:r>
              <a:rPr lang="en-US" sz="800" dirty="0"/>
              <a:t>(n = </a:t>
            </a:r>
            <a:r>
              <a:rPr lang="en-US" dirty="0"/>
              <a:t>540)</a:t>
            </a:r>
            <a:endParaRPr lang="en-US" sz="800" dirty="0"/>
          </a:p>
        </p:txBody>
      </p:sp>
      <p:sp>
        <p:nvSpPr>
          <p:cNvPr id="12" name="TextBox 11">
            <a:extLst>
              <a:ext uri="{FF2B5EF4-FFF2-40B4-BE49-F238E27FC236}">
                <a16:creationId xmlns:a16="http://schemas.microsoft.com/office/drawing/2014/main" id="{047DDA49-021D-5BB3-3530-C0F68E1C2D04}"/>
              </a:ext>
            </a:extLst>
          </p:cNvPr>
          <p:cNvSpPr txBox="1"/>
          <p:nvPr/>
        </p:nvSpPr>
        <p:spPr>
          <a:xfrm>
            <a:off x="152400" y="5956756"/>
            <a:ext cx="685800" cy="215444"/>
          </a:xfrm>
          <a:prstGeom prst="rect">
            <a:avLst/>
          </a:prstGeom>
          <a:noFill/>
        </p:spPr>
        <p:txBody>
          <a:bodyPr wrap="square" rtlCol="0">
            <a:spAutoFit/>
          </a:bodyPr>
          <a:lstStyle/>
          <a:p>
            <a:r>
              <a:rPr lang="en-US" sz="800" dirty="0"/>
              <a:t>(n = 528</a:t>
            </a:r>
            <a:r>
              <a:rPr lang="en-US" dirty="0"/>
              <a:t>)</a:t>
            </a:r>
            <a:endParaRPr lang="en-US" sz="800" dirty="0"/>
          </a:p>
        </p:txBody>
      </p:sp>
    </p:spTree>
    <p:extLst>
      <p:ext uri="{BB962C8B-B14F-4D97-AF65-F5344CB8AC3E}">
        <p14:creationId xmlns:p14="http://schemas.microsoft.com/office/powerpoint/2010/main" val="25045004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sz="1600" kern="0" dirty="0"/>
              <a:t>#1 Barrier to Adopting Technologies</a:t>
            </a:r>
          </a:p>
        </p:txBody>
      </p:sp>
      <p:sp>
        <p:nvSpPr>
          <p:cNvPr id="3" name="Rectangle 2"/>
          <p:cNvSpPr/>
          <p:nvPr/>
        </p:nvSpPr>
        <p:spPr>
          <a:xfrm>
            <a:off x="0" y="1137553"/>
            <a:ext cx="8991600" cy="2139047"/>
          </a:xfrm>
          <a:prstGeom prst="rect">
            <a:avLst/>
          </a:prstGeom>
        </p:spPr>
        <p:txBody>
          <a:bodyPr wrap="square">
            <a:spAutoFit/>
          </a:bodyPr>
          <a:lstStyle/>
          <a:p>
            <a:pPr marL="228600" indent="-228600">
              <a:spcBef>
                <a:spcPct val="50000"/>
              </a:spcBef>
              <a:buBlip>
                <a:blip r:embed="rId2"/>
              </a:buBlip>
            </a:pPr>
            <a:r>
              <a:rPr lang="en-US" sz="1400" dirty="0">
                <a:cs typeface="Arial" charset="0"/>
              </a:rPr>
              <a:t>For each technology asked, “Not cost effective” was the most commonly selected #1 barrier.</a:t>
            </a:r>
          </a:p>
          <a:p>
            <a:pPr marL="228600" indent="-228600">
              <a:spcBef>
                <a:spcPct val="50000"/>
              </a:spcBef>
              <a:buBlip>
                <a:blip r:embed="rId2"/>
              </a:buBlip>
            </a:pPr>
            <a:r>
              <a:rPr lang="en-US" sz="1400" dirty="0">
                <a:cs typeface="Arial" charset="0"/>
              </a:rPr>
              <a:t>For 3D Printers, respondents under age 45 were less likely to select “Not cost effective” (27%) than those age 45 and older (36%).</a:t>
            </a:r>
          </a:p>
          <a:p>
            <a:pPr marL="228600" indent="-228600">
              <a:spcBef>
                <a:spcPct val="50000"/>
              </a:spcBef>
              <a:buBlip>
                <a:blip r:embed="rId2"/>
              </a:buBlip>
            </a:pPr>
            <a:r>
              <a:rPr lang="en-US" sz="1400" dirty="0">
                <a:cs typeface="Arial" charset="0"/>
              </a:rPr>
              <a:t>For 3D Printers, Business Builder respondents were more likely to select “Staffing issues making it difficult to implement anything new” than the other segments.</a:t>
            </a:r>
          </a:p>
          <a:p>
            <a:pPr marL="228600" indent="-228600">
              <a:spcBef>
                <a:spcPct val="50000"/>
              </a:spcBef>
              <a:buBlip>
                <a:blip r:embed="rId2"/>
              </a:buBlip>
            </a:pPr>
            <a:r>
              <a:rPr lang="en-US" sz="1400" dirty="0">
                <a:cs typeface="Arial" charset="0"/>
              </a:rPr>
              <a:t>For digital indirect bonding, members within 10 years of their orthodontic graduation date are more likely to select “Staffing issues making it difficult to implement anything new” than those more than 10 years from their orthodontic graduation.</a:t>
            </a:r>
          </a:p>
        </p:txBody>
      </p:sp>
      <p:sp>
        <p:nvSpPr>
          <p:cNvPr id="11" name="Text Box 4"/>
          <p:cNvSpPr txBox="1">
            <a:spLocks noChangeArrowheads="1"/>
          </p:cNvSpPr>
          <p:nvPr/>
        </p:nvSpPr>
        <p:spPr bwMode="auto">
          <a:xfrm>
            <a:off x="1981200" y="6433066"/>
            <a:ext cx="57912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Q5. Rank the top 3 barriers of you using technologies in your practice?</a:t>
            </a:r>
            <a:endParaRPr lang="en-US" dirty="0"/>
          </a:p>
        </p:txBody>
      </p:sp>
      <p:pic>
        <p:nvPicPr>
          <p:cNvPr id="4" name="Picture 3">
            <a:extLst>
              <a:ext uri="{FF2B5EF4-FFF2-40B4-BE49-F238E27FC236}">
                <a16:creationId xmlns:a16="http://schemas.microsoft.com/office/drawing/2014/main" id="{55C7A0E8-CAEC-7A4A-7400-9FEE6F96A0D3}"/>
              </a:ext>
            </a:extLst>
          </p:cNvPr>
          <p:cNvPicPr>
            <a:picLocks noChangeAspect="1"/>
          </p:cNvPicPr>
          <p:nvPr/>
        </p:nvPicPr>
        <p:blipFill>
          <a:blip r:embed="rId3"/>
          <a:stretch>
            <a:fillRect/>
          </a:stretch>
        </p:blipFill>
        <p:spPr>
          <a:xfrm>
            <a:off x="209550" y="3505200"/>
            <a:ext cx="8845510" cy="2468880"/>
          </a:xfrm>
          <a:prstGeom prst="rect">
            <a:avLst/>
          </a:prstGeom>
        </p:spPr>
      </p:pic>
    </p:spTree>
    <p:extLst>
      <p:ext uri="{BB962C8B-B14F-4D97-AF65-F5344CB8AC3E}">
        <p14:creationId xmlns:p14="http://schemas.microsoft.com/office/powerpoint/2010/main" val="2709551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sz="1600" kern="0" dirty="0"/>
              <a:t>#1 Barrier to Adopting Technologies</a:t>
            </a:r>
          </a:p>
        </p:txBody>
      </p:sp>
      <p:sp>
        <p:nvSpPr>
          <p:cNvPr id="3" name="Rectangle 2"/>
          <p:cNvSpPr/>
          <p:nvPr/>
        </p:nvSpPr>
        <p:spPr>
          <a:xfrm>
            <a:off x="152400" y="1187708"/>
            <a:ext cx="8839200" cy="4832092"/>
          </a:xfrm>
          <a:prstGeom prst="rect">
            <a:avLst/>
          </a:prstGeom>
        </p:spPr>
        <p:txBody>
          <a:bodyPr wrap="square">
            <a:spAutoFit/>
          </a:bodyPr>
          <a:lstStyle/>
          <a:p>
            <a:pPr marL="228600" indent="-228600">
              <a:spcBef>
                <a:spcPct val="50000"/>
              </a:spcBef>
              <a:buBlip>
                <a:blip r:embed="rId2"/>
              </a:buBlip>
            </a:pPr>
            <a:r>
              <a:rPr lang="en-US" sz="1400" dirty="0">
                <a:cs typeface="Arial" charset="0"/>
              </a:rPr>
              <a:t>For digital indirect bonding, Newer Networkers are much less likely to select “Not cost effective” (21%) as the other segments (46%).</a:t>
            </a:r>
          </a:p>
          <a:p>
            <a:pPr marL="228600" indent="-228600">
              <a:spcBef>
                <a:spcPct val="50000"/>
              </a:spcBef>
              <a:buBlip>
                <a:blip r:embed="rId2"/>
              </a:buBlip>
            </a:pPr>
            <a:r>
              <a:rPr lang="en-US" sz="1400" dirty="0">
                <a:cs typeface="Arial" charset="0"/>
              </a:rPr>
              <a:t>For remote treatment monitoring, Newer Networkers were more likely to select “Staffing issues making it difficult to implement anything new” (30%) than respondents of other segments (11%).</a:t>
            </a:r>
          </a:p>
          <a:p>
            <a:pPr marL="228600" indent="-228600">
              <a:spcBef>
                <a:spcPct val="50000"/>
              </a:spcBef>
              <a:buBlip>
                <a:blip r:embed="rId2"/>
              </a:buBlip>
            </a:pPr>
            <a:r>
              <a:rPr lang="en-US" sz="1400" dirty="0">
                <a:cs typeface="Arial" charset="0"/>
              </a:rPr>
              <a:t>For robotic </a:t>
            </a:r>
            <a:r>
              <a:rPr lang="en-US" sz="1400" dirty="0" err="1">
                <a:cs typeface="Arial" charset="0"/>
              </a:rPr>
              <a:t>wirebender</a:t>
            </a:r>
            <a:r>
              <a:rPr lang="en-US" sz="1400" dirty="0">
                <a:cs typeface="Arial" charset="0"/>
              </a:rPr>
              <a:t>, male respondents were more likely to select “Not cost effective” (64%) than female respondents (51%).</a:t>
            </a:r>
          </a:p>
          <a:p>
            <a:pPr marL="228600" indent="-228600">
              <a:spcBef>
                <a:spcPct val="50000"/>
              </a:spcBef>
              <a:buBlip>
                <a:blip r:embed="rId2"/>
              </a:buBlip>
            </a:pPr>
            <a:r>
              <a:rPr lang="en-US" sz="1400" dirty="0">
                <a:cs typeface="Arial" charset="0"/>
              </a:rPr>
              <a:t>For robotic </a:t>
            </a:r>
            <a:r>
              <a:rPr lang="en-US" sz="1400" dirty="0" err="1">
                <a:cs typeface="Arial" charset="0"/>
              </a:rPr>
              <a:t>wirebender</a:t>
            </a:r>
            <a:r>
              <a:rPr lang="en-US" sz="1400" dirty="0">
                <a:cs typeface="Arial" charset="0"/>
              </a:rPr>
              <a:t>, older respondents were more likely to select “Staffing issues making it difficult to implement anything new”.</a:t>
            </a:r>
          </a:p>
          <a:p>
            <a:pPr marL="228600" indent="-228600">
              <a:spcBef>
                <a:spcPct val="50000"/>
              </a:spcBef>
              <a:buBlip>
                <a:blip r:embed="rId2"/>
              </a:buBlip>
            </a:pPr>
            <a:r>
              <a:rPr lang="en-US" sz="1400" dirty="0">
                <a:cs typeface="Arial" charset="0"/>
              </a:rPr>
              <a:t>For robotic </a:t>
            </a:r>
            <a:r>
              <a:rPr lang="en-US" sz="1400" dirty="0" err="1">
                <a:cs typeface="Arial" charset="0"/>
              </a:rPr>
              <a:t>wirebender</a:t>
            </a:r>
            <a:r>
              <a:rPr lang="en-US" sz="1400" dirty="0">
                <a:cs typeface="Arial" charset="0"/>
              </a:rPr>
              <a:t>, Newer Networkers were more likely to select “Staffing issues making it difficult to implement anything new” (11%) than respondents of other segments (3%).</a:t>
            </a:r>
          </a:p>
          <a:p>
            <a:pPr marL="228600" indent="-228600">
              <a:spcBef>
                <a:spcPct val="50000"/>
              </a:spcBef>
              <a:buBlip>
                <a:blip r:embed="rId2"/>
              </a:buBlip>
            </a:pPr>
            <a:r>
              <a:rPr lang="en-US" sz="1400" dirty="0">
                <a:cs typeface="Arial" charset="0"/>
              </a:rPr>
              <a:t>For tooth movement software for in-house aligners, respondents under age 45 were less likely to select “Not cost effective” (27%) than respondents age 45 and older (42%).</a:t>
            </a:r>
          </a:p>
          <a:p>
            <a:pPr marL="228600" indent="-228600">
              <a:spcBef>
                <a:spcPct val="50000"/>
              </a:spcBef>
              <a:buBlip>
                <a:blip r:embed="rId2"/>
              </a:buBlip>
            </a:pPr>
            <a:r>
              <a:rPr lang="en-US" sz="1400" dirty="0">
                <a:cs typeface="Arial" charset="0"/>
              </a:rPr>
              <a:t>For tooth movement software for in-house aligners, Newer Networkers were more likely to select “Detriment to practice workflow and efficiency” (29%) than respondents of other segments (12%).</a:t>
            </a:r>
          </a:p>
          <a:p>
            <a:pPr marL="228600" indent="-228600">
              <a:spcBef>
                <a:spcPct val="50000"/>
              </a:spcBef>
              <a:buBlip>
                <a:blip r:embed="rId2"/>
              </a:buBlip>
            </a:pPr>
            <a:r>
              <a:rPr lang="en-US" sz="1400" dirty="0">
                <a:cs typeface="Arial" charset="0"/>
              </a:rPr>
              <a:t>For digital workflow software, Corporate Friendlies were more likely to select “Staffing issues making it difficult to implement anything new” (18%) than other segments (11%).</a:t>
            </a:r>
          </a:p>
          <a:p>
            <a:pPr marL="228600" indent="-228600">
              <a:spcBef>
                <a:spcPct val="50000"/>
              </a:spcBef>
              <a:buBlip>
                <a:blip r:embed="rId2"/>
              </a:buBlip>
            </a:pPr>
            <a:r>
              <a:rPr lang="en-US" sz="1400" dirty="0">
                <a:cs typeface="Arial" charset="0"/>
              </a:rPr>
              <a:t>For digital workflow software, Newer Networkers were more likely to select “Don’t know where to start” (46%) than other segments (24%).</a:t>
            </a:r>
          </a:p>
        </p:txBody>
      </p:sp>
      <p:sp>
        <p:nvSpPr>
          <p:cNvPr id="11" name="Text Box 4"/>
          <p:cNvSpPr txBox="1">
            <a:spLocks noChangeArrowheads="1"/>
          </p:cNvSpPr>
          <p:nvPr/>
        </p:nvSpPr>
        <p:spPr bwMode="auto">
          <a:xfrm>
            <a:off x="1981200" y="6433066"/>
            <a:ext cx="57912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Q5. Rank the top 3 barriers of you using technologies in your practice?</a:t>
            </a:r>
            <a:endParaRPr lang="en-US" dirty="0"/>
          </a:p>
        </p:txBody>
      </p:sp>
    </p:spTree>
    <p:extLst>
      <p:ext uri="{BB962C8B-B14F-4D97-AF65-F5344CB8AC3E}">
        <p14:creationId xmlns:p14="http://schemas.microsoft.com/office/powerpoint/2010/main" val="575871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66800" y="238125"/>
            <a:ext cx="7162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pPr eaLnBrk="1" hangingPunct="1">
              <a:buFontTx/>
              <a:buNone/>
            </a:pPr>
            <a:r>
              <a:rPr lang="en-US" altLang="en-US" dirty="0"/>
              <a:t>Research Objectives &amp; Methodology </a:t>
            </a:r>
          </a:p>
        </p:txBody>
      </p:sp>
      <p:sp>
        <p:nvSpPr>
          <p:cNvPr id="6" name="Content Placeholder 2"/>
          <p:cNvSpPr txBox="1">
            <a:spLocks/>
          </p:cNvSpPr>
          <p:nvPr/>
        </p:nvSpPr>
        <p:spPr>
          <a:xfrm>
            <a:off x="0" y="1066800"/>
            <a:ext cx="9144000" cy="5638800"/>
          </a:xfrm>
          <a:prstGeom prst="rect">
            <a:avLst/>
          </a:prstGeom>
        </p:spPr>
        <p:txBody>
          <a:bodyPr/>
          <a:lstStyle>
            <a:lvl1pPr marL="341313" indent="-341313" algn="l" rtl="0" eaLnBrk="0" fontAlgn="base" hangingPunct="0">
              <a:spcBef>
                <a:spcPct val="20000"/>
              </a:spcBef>
              <a:spcAft>
                <a:spcPct val="0"/>
              </a:spcAft>
              <a:buClr>
                <a:schemeClr val="accent2"/>
              </a:buClr>
              <a:buFont typeface="Wingdings" pitchFamily="2" charset="2"/>
              <a:buChar char="§"/>
              <a:defRPr sz="2000">
                <a:solidFill>
                  <a:schemeClr val="tx1"/>
                </a:solidFill>
                <a:latin typeface="+mn-lt"/>
                <a:ea typeface="+mn-ea"/>
                <a:cs typeface="+mn-cs"/>
              </a:defRPr>
            </a:lvl1pPr>
            <a:lvl2pPr marL="741363" indent="-284163" algn="l" rtl="0" eaLnBrk="0" fontAlgn="base" hangingPunct="0">
              <a:spcBef>
                <a:spcPct val="20000"/>
              </a:spcBef>
              <a:spcAft>
                <a:spcPct val="0"/>
              </a:spcAft>
              <a:buClr>
                <a:schemeClr val="accent2"/>
              </a:buClr>
              <a:buFont typeface="Wingdings" pitchFamily="2" charset="2"/>
              <a:buChar char="§"/>
              <a:defRPr sz="1800">
                <a:solidFill>
                  <a:schemeClr val="tx1"/>
                </a:solidFill>
                <a:latin typeface="+mn-lt"/>
              </a:defRPr>
            </a:lvl2pPr>
            <a:lvl3pPr marL="1141413" indent="-227013" algn="l" rtl="0" eaLnBrk="0" fontAlgn="base" hangingPunct="0">
              <a:spcBef>
                <a:spcPct val="20000"/>
              </a:spcBef>
              <a:spcAft>
                <a:spcPct val="0"/>
              </a:spcAft>
              <a:buClr>
                <a:schemeClr val="accent2"/>
              </a:buClr>
              <a:buFont typeface="Wingdings" pitchFamily="2" charset="2"/>
              <a:buChar char="§"/>
              <a:defRPr sz="1600">
                <a:solidFill>
                  <a:schemeClr val="tx1"/>
                </a:solidFill>
                <a:latin typeface="+mn-lt"/>
              </a:defRPr>
            </a:lvl3pPr>
            <a:lvl4pPr marL="1598613" indent="-227013" algn="l" rtl="0" eaLnBrk="0" fontAlgn="base" hangingPunct="0">
              <a:spcBef>
                <a:spcPct val="20000"/>
              </a:spcBef>
              <a:spcAft>
                <a:spcPct val="0"/>
              </a:spcAft>
              <a:buChar char="–"/>
              <a:defRPr sz="1400">
                <a:solidFill>
                  <a:schemeClr val="tx1"/>
                </a:solidFill>
                <a:latin typeface="+mn-lt"/>
              </a:defRPr>
            </a:lvl4pPr>
            <a:lvl5pPr marL="2055813" indent="-227013"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400" b="1" dirty="0"/>
              <a:t>The objective of this survey is to determine member usage of various orthodontic technologies and determine barriers to entry for those that are not using technologies.</a:t>
            </a:r>
          </a:p>
          <a:p>
            <a:pPr marL="0" indent="0">
              <a:buNone/>
            </a:pPr>
            <a:endParaRPr lang="en-US" sz="1400" dirty="0"/>
          </a:p>
          <a:p>
            <a:pPr marL="0" marR="0" indent="0">
              <a:spcBef>
                <a:spcPts val="0"/>
              </a:spcBef>
              <a:spcAft>
                <a:spcPts val="0"/>
              </a:spcAft>
              <a:buNone/>
            </a:pPr>
            <a:r>
              <a:rPr lang="en-US" sz="1400" dirty="0">
                <a:ea typeface="Times New Roman" panose="02020603050405020304" pitchFamily="18" charset="0"/>
              </a:rPr>
              <a:t>With regards to the survey, the AAO would like to examine the adoption of technology by its members:</a:t>
            </a:r>
            <a:endParaRPr lang="en-US" sz="1050" dirty="0">
              <a:ea typeface="Times New Roman" panose="02020603050405020304" pitchFamily="18" charset="0"/>
            </a:endParaRPr>
          </a:p>
          <a:p>
            <a:pPr marL="625475" marR="0" lvl="0">
              <a:spcBef>
                <a:spcPts val="0"/>
              </a:spcBef>
              <a:spcAft>
                <a:spcPts val="0"/>
              </a:spcAft>
              <a:tabLst>
                <a:tab pos="457200" algn="l"/>
              </a:tabLst>
            </a:pPr>
            <a:r>
              <a:rPr lang="en-US" sz="1400" dirty="0">
                <a:ea typeface="Times New Roman" panose="02020603050405020304" pitchFamily="18" charset="0"/>
              </a:rPr>
              <a:t>Determine what percentage of members are currently using each technology;</a:t>
            </a:r>
          </a:p>
          <a:p>
            <a:pPr marL="625475" marR="0" lvl="0">
              <a:spcBef>
                <a:spcPts val="0"/>
              </a:spcBef>
              <a:spcAft>
                <a:spcPts val="0"/>
              </a:spcAft>
              <a:tabLst>
                <a:tab pos="457200" algn="l"/>
              </a:tabLst>
            </a:pPr>
            <a:r>
              <a:rPr lang="en-US" sz="1400" dirty="0">
                <a:ea typeface="Times New Roman" panose="02020603050405020304" pitchFamily="18" charset="0"/>
              </a:rPr>
              <a:t>For 3D printers, learn what purpose(s) members are using the printers for;</a:t>
            </a:r>
          </a:p>
          <a:p>
            <a:pPr marL="625475" marR="0" lvl="0">
              <a:spcBef>
                <a:spcPts val="0"/>
              </a:spcBef>
              <a:spcAft>
                <a:spcPts val="0"/>
              </a:spcAft>
              <a:tabLst>
                <a:tab pos="457200" algn="l"/>
              </a:tabLst>
            </a:pPr>
            <a:r>
              <a:rPr lang="en-US" sz="1400" dirty="0">
                <a:ea typeface="Times New Roman" panose="02020603050405020304" pitchFamily="18" charset="0"/>
              </a:rPr>
              <a:t>Learn how many members are considering adopting each technology in the future;</a:t>
            </a:r>
          </a:p>
          <a:p>
            <a:pPr marL="625475" marR="0" lvl="0">
              <a:spcBef>
                <a:spcPts val="0"/>
              </a:spcBef>
              <a:spcAft>
                <a:spcPts val="0"/>
              </a:spcAft>
              <a:tabLst>
                <a:tab pos="457200" algn="l"/>
              </a:tabLst>
            </a:pPr>
            <a:r>
              <a:rPr lang="en-US" sz="1400" dirty="0">
                <a:ea typeface="Times New Roman" panose="02020603050405020304" pitchFamily="18" charset="0"/>
              </a:rPr>
              <a:t>Collect feedback on the perceived barriers to members adopting each technology.</a:t>
            </a:r>
          </a:p>
          <a:p>
            <a:pPr marL="0" indent="0">
              <a:spcBef>
                <a:spcPct val="50000"/>
              </a:spcBef>
              <a:buNone/>
            </a:pPr>
            <a:r>
              <a:rPr lang="en-US" sz="1300" dirty="0">
                <a:cs typeface="Arial" charset="0"/>
              </a:rPr>
              <a:t>Technologies that were asked about in the survey included 3D printers, CBCT, intraoral scanners, digital indirect bonding, custom bracket systems, remote treatment monitoring, robotic aligner trimmer, robotic </a:t>
            </a:r>
            <a:r>
              <a:rPr lang="en-US" sz="1300" dirty="0" err="1">
                <a:cs typeface="Arial" charset="0"/>
              </a:rPr>
              <a:t>wirebender</a:t>
            </a:r>
            <a:r>
              <a:rPr lang="en-US" sz="1300" dirty="0">
                <a:cs typeface="Arial" charset="0"/>
              </a:rPr>
              <a:t>, tooth movement software, and digital workflow software.</a:t>
            </a:r>
          </a:p>
          <a:p>
            <a:pPr marL="228600" indent="-228600">
              <a:spcBef>
                <a:spcPct val="50000"/>
              </a:spcBef>
              <a:buFontTx/>
              <a:buBlip>
                <a:blip r:embed="rId3"/>
              </a:buBlip>
            </a:pPr>
            <a:r>
              <a:rPr lang="en-US" sz="1300" dirty="0">
                <a:cs typeface="Arial" charset="0"/>
              </a:rPr>
              <a:t>Questions were drafted by AAO.  On March 19, 2024, an email invitation was sent to practicing members in the U.S. (n=9,164) and Canada (n=437).  A reminder email was sent on March 25, 2024.  Data was gathered between March 19, 2024 and April 1, 2024.</a:t>
            </a:r>
          </a:p>
          <a:p>
            <a:pPr marL="228600" indent="-228600">
              <a:spcBef>
                <a:spcPct val="50000"/>
              </a:spcBef>
              <a:buFontTx/>
              <a:buBlip>
                <a:blip r:embed="rId3"/>
              </a:buBlip>
            </a:pPr>
            <a:r>
              <a:rPr lang="en-US" sz="1300" dirty="0">
                <a:cs typeface="Arial" charset="0"/>
              </a:rPr>
              <a:t>There were a total of 850 usable responses for an 8.9% response rate: 798 in the U.S. (8.7%) and 52 in Canada (11.9%). </a:t>
            </a:r>
          </a:p>
          <a:p>
            <a:pPr marL="228600" indent="-228600">
              <a:spcBef>
                <a:spcPct val="50000"/>
              </a:spcBef>
              <a:buFontTx/>
              <a:buBlip>
                <a:blip r:embed="rId3"/>
              </a:buBlip>
            </a:pPr>
            <a:r>
              <a:rPr lang="en-US" sz="1300" dirty="0">
                <a:cs typeface="Arial" charset="0"/>
              </a:rPr>
              <a:t>Comparisons stated in the report as significant are relative to the 95% confidence level.</a:t>
            </a:r>
          </a:p>
          <a:p>
            <a:pPr marL="628650" lvl="1" indent="-228600">
              <a:spcBef>
                <a:spcPct val="50000"/>
              </a:spcBef>
              <a:buBlip>
                <a:blip r:embed="rId3"/>
              </a:buBlip>
            </a:pPr>
            <a:r>
              <a:rPr lang="en-US" sz="1100" dirty="0">
                <a:cs typeface="Arial" charset="0"/>
              </a:rPr>
              <a:t>The precision of each question is approximately ± 3.2% but can vary depending on the number of responses to an individual question and the amount of agreement to the question.</a:t>
            </a:r>
          </a:p>
          <a:p>
            <a:pPr marL="228600" indent="-228600">
              <a:spcBef>
                <a:spcPct val="50000"/>
              </a:spcBef>
              <a:buBlip>
                <a:blip r:embed="rId3"/>
              </a:buBlip>
            </a:pPr>
            <a:endParaRPr lang="en-US" sz="1250" dirty="0">
              <a:ea typeface="Times New Roman" panose="02020603050405020304" pitchFamily="18" charset="0"/>
            </a:endParaRPr>
          </a:p>
        </p:txBody>
      </p:sp>
    </p:spTree>
    <p:extLst>
      <p:ext uri="{BB962C8B-B14F-4D97-AF65-F5344CB8AC3E}">
        <p14:creationId xmlns:p14="http://schemas.microsoft.com/office/powerpoint/2010/main" val="3851862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sz="1600" kern="0" dirty="0"/>
              <a:t>Top 3 Barriers to Adopting Technologies</a:t>
            </a:r>
          </a:p>
        </p:txBody>
      </p:sp>
      <p:sp>
        <p:nvSpPr>
          <p:cNvPr id="3" name="Rectangle 2"/>
          <p:cNvSpPr/>
          <p:nvPr/>
        </p:nvSpPr>
        <p:spPr>
          <a:xfrm>
            <a:off x="378998" y="1314271"/>
            <a:ext cx="7774402" cy="1200329"/>
          </a:xfrm>
          <a:prstGeom prst="rect">
            <a:avLst/>
          </a:prstGeom>
        </p:spPr>
        <p:txBody>
          <a:bodyPr wrap="square">
            <a:spAutoFit/>
          </a:bodyPr>
          <a:lstStyle/>
          <a:p>
            <a:pPr marL="228600" indent="-228600">
              <a:spcBef>
                <a:spcPct val="50000"/>
              </a:spcBef>
              <a:buBlip>
                <a:blip r:embed="rId2"/>
              </a:buBlip>
            </a:pPr>
            <a:r>
              <a:rPr lang="en-US" sz="1600" dirty="0">
                <a:cs typeface="Arial" charset="0"/>
              </a:rPr>
              <a:t>When include the 1</a:t>
            </a:r>
            <a:r>
              <a:rPr lang="en-US" sz="1600" baseline="30000" dirty="0">
                <a:cs typeface="Arial" charset="0"/>
              </a:rPr>
              <a:t>st</a:t>
            </a:r>
            <a:r>
              <a:rPr lang="en-US" sz="1600" dirty="0">
                <a:cs typeface="Arial" charset="0"/>
              </a:rPr>
              <a:t>, 2</a:t>
            </a:r>
            <a:r>
              <a:rPr lang="en-US" sz="1600" baseline="30000" dirty="0">
                <a:cs typeface="Arial" charset="0"/>
              </a:rPr>
              <a:t>nd</a:t>
            </a:r>
            <a:r>
              <a:rPr lang="en-US" sz="1600" dirty="0">
                <a:cs typeface="Arial" charset="0"/>
              </a:rPr>
              <a:t>, and 3</a:t>
            </a:r>
            <a:r>
              <a:rPr lang="en-US" sz="1600" baseline="30000" dirty="0">
                <a:cs typeface="Arial" charset="0"/>
              </a:rPr>
              <a:t>rd</a:t>
            </a:r>
            <a:r>
              <a:rPr lang="en-US" sz="1600" dirty="0">
                <a:cs typeface="Arial" charset="0"/>
              </a:rPr>
              <a:t> choice for barriers, “Not cost effective” is the most commonly selected barrier for each technology.  </a:t>
            </a:r>
          </a:p>
          <a:p>
            <a:pPr marL="228600" indent="-228600">
              <a:spcBef>
                <a:spcPct val="50000"/>
              </a:spcBef>
              <a:buBlip>
                <a:blip r:embed="rId2"/>
              </a:buBlip>
            </a:pPr>
            <a:r>
              <a:rPr lang="en-US" sz="1600" dirty="0">
                <a:cs typeface="Arial" charset="0"/>
              </a:rPr>
              <a:t>The only other barrier selected by a majority of respondents was “Staffing issues making it difficult to implement anything new” for 3D printers.</a:t>
            </a:r>
          </a:p>
        </p:txBody>
      </p:sp>
      <p:sp>
        <p:nvSpPr>
          <p:cNvPr id="11" name="Text Box 4"/>
          <p:cNvSpPr txBox="1">
            <a:spLocks noChangeArrowheads="1"/>
          </p:cNvSpPr>
          <p:nvPr/>
        </p:nvSpPr>
        <p:spPr bwMode="auto">
          <a:xfrm>
            <a:off x="1981200" y="6553200"/>
            <a:ext cx="43434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Q5. Rank the top 3 barriers of you using technologies in your practice?</a:t>
            </a:r>
            <a:endParaRPr lang="en-US" dirty="0"/>
          </a:p>
        </p:txBody>
      </p:sp>
      <p:pic>
        <p:nvPicPr>
          <p:cNvPr id="4" name="Picture 3">
            <a:extLst>
              <a:ext uri="{FF2B5EF4-FFF2-40B4-BE49-F238E27FC236}">
                <a16:creationId xmlns:a16="http://schemas.microsoft.com/office/drawing/2014/main" id="{CCBAA69E-31F3-5514-E1AB-0BD249FC644F}"/>
              </a:ext>
            </a:extLst>
          </p:cNvPr>
          <p:cNvPicPr>
            <a:picLocks noChangeAspect="1"/>
          </p:cNvPicPr>
          <p:nvPr/>
        </p:nvPicPr>
        <p:blipFill>
          <a:blip r:embed="rId3"/>
          <a:stretch>
            <a:fillRect/>
          </a:stretch>
        </p:blipFill>
        <p:spPr>
          <a:xfrm>
            <a:off x="378997" y="2743200"/>
            <a:ext cx="8481195" cy="3352800"/>
          </a:xfrm>
          <a:prstGeom prst="rect">
            <a:avLst/>
          </a:prstGeom>
        </p:spPr>
      </p:pic>
    </p:spTree>
    <p:extLst>
      <p:ext uri="{BB962C8B-B14F-4D97-AF65-F5344CB8AC3E}">
        <p14:creationId xmlns:p14="http://schemas.microsoft.com/office/powerpoint/2010/main" val="1990731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sz="1600" kern="0" dirty="0"/>
              <a:t>Top 3 Barriers to Adopting Technologies</a:t>
            </a:r>
          </a:p>
        </p:txBody>
      </p:sp>
      <p:sp>
        <p:nvSpPr>
          <p:cNvPr id="3" name="Rectangle 2"/>
          <p:cNvSpPr/>
          <p:nvPr/>
        </p:nvSpPr>
        <p:spPr>
          <a:xfrm>
            <a:off x="533400" y="1489770"/>
            <a:ext cx="7696200" cy="3539430"/>
          </a:xfrm>
          <a:prstGeom prst="rect">
            <a:avLst/>
          </a:prstGeom>
        </p:spPr>
        <p:txBody>
          <a:bodyPr wrap="square">
            <a:spAutoFit/>
          </a:bodyPr>
          <a:lstStyle/>
          <a:p>
            <a:pPr marL="228600" indent="-228600">
              <a:spcBef>
                <a:spcPct val="50000"/>
              </a:spcBef>
              <a:buBlip>
                <a:blip r:embed="rId2"/>
              </a:buBlip>
            </a:pPr>
            <a:r>
              <a:rPr lang="en-US" sz="1600" dirty="0">
                <a:cs typeface="Arial" charset="0"/>
              </a:rPr>
              <a:t>For CBCT, Newer Networkers were more likely to select “Staffing issues making it difficult to implement anything new” (47%) than other segments (26%).</a:t>
            </a:r>
          </a:p>
          <a:p>
            <a:pPr marL="228600" indent="-228600">
              <a:spcBef>
                <a:spcPct val="50000"/>
              </a:spcBef>
              <a:buBlip>
                <a:blip r:embed="rId2"/>
              </a:buBlip>
            </a:pPr>
            <a:r>
              <a:rPr lang="en-US" sz="1600" dirty="0">
                <a:cs typeface="Arial" charset="0"/>
              </a:rPr>
              <a:t>For CBCT, Corporate Friendlies were less likely to select “Not user friendly, difficult to implement” (7%) than other segments (28%).</a:t>
            </a:r>
          </a:p>
          <a:p>
            <a:pPr marL="228600" indent="-228600">
              <a:spcBef>
                <a:spcPct val="50000"/>
              </a:spcBef>
              <a:buBlip>
                <a:blip r:embed="rId2"/>
              </a:buBlip>
            </a:pPr>
            <a:r>
              <a:rPr lang="en-US" sz="1600" dirty="0">
                <a:cs typeface="Arial" charset="0"/>
              </a:rPr>
              <a:t>For intraoral scanners, Males were more likely to select “Detrimental to practice workflow and efficiency” (52%) than females (8%).</a:t>
            </a:r>
          </a:p>
          <a:p>
            <a:pPr marL="228600" indent="-228600">
              <a:spcBef>
                <a:spcPct val="50000"/>
              </a:spcBef>
              <a:buBlip>
                <a:blip r:embed="rId2"/>
              </a:buBlip>
            </a:pPr>
            <a:r>
              <a:rPr lang="en-US" sz="1600" dirty="0">
                <a:cs typeface="Arial" charset="0"/>
              </a:rPr>
              <a:t>For robotic </a:t>
            </a:r>
            <a:r>
              <a:rPr lang="en-US" sz="1600" dirty="0" err="1">
                <a:cs typeface="Arial" charset="0"/>
              </a:rPr>
              <a:t>wirebender</a:t>
            </a:r>
            <a:r>
              <a:rPr lang="en-US" sz="1600" dirty="0">
                <a:cs typeface="Arial" charset="0"/>
              </a:rPr>
              <a:t>, Newer Networkers were more likely to select “Staffing issues making it difficult to implement anything new” (32%) than other segments (21%).</a:t>
            </a:r>
          </a:p>
          <a:p>
            <a:pPr marL="228600" indent="-228600">
              <a:spcBef>
                <a:spcPct val="50000"/>
              </a:spcBef>
              <a:buBlip>
                <a:blip r:embed="rId2"/>
              </a:buBlip>
            </a:pPr>
            <a:r>
              <a:rPr lang="en-US" sz="1600" dirty="0">
                <a:cs typeface="Arial" charset="0"/>
              </a:rPr>
              <a:t>For tooth movement software, Independent Altruists were less likely to select “Detrimental to practice workflow and efficiency” (49%) than other segments (61%).</a:t>
            </a:r>
          </a:p>
        </p:txBody>
      </p:sp>
      <p:sp>
        <p:nvSpPr>
          <p:cNvPr id="11" name="Text Box 4"/>
          <p:cNvSpPr txBox="1">
            <a:spLocks noChangeArrowheads="1"/>
          </p:cNvSpPr>
          <p:nvPr/>
        </p:nvSpPr>
        <p:spPr bwMode="auto">
          <a:xfrm>
            <a:off x="1981200" y="6553200"/>
            <a:ext cx="43434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Q5. Rank the top 3 barriers of you using technologies in your practice?</a:t>
            </a:r>
            <a:endParaRPr lang="en-US" dirty="0"/>
          </a:p>
        </p:txBody>
      </p:sp>
    </p:spTree>
    <p:extLst>
      <p:ext uri="{BB962C8B-B14F-4D97-AF65-F5344CB8AC3E}">
        <p14:creationId xmlns:p14="http://schemas.microsoft.com/office/powerpoint/2010/main" val="1206450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2"/>
          <p:cNvSpPr txBox="1">
            <a:spLocks noChangeArrowheads="1"/>
          </p:cNvSpPr>
          <p:nvPr/>
        </p:nvSpPr>
        <p:spPr bwMode="auto">
          <a:xfrm>
            <a:off x="1066800" y="238125"/>
            <a:ext cx="7162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pPr>
              <a:buFontTx/>
              <a:buNone/>
            </a:pPr>
            <a:r>
              <a:rPr lang="en-US" altLang="en-US" dirty="0"/>
              <a:t>Sample Representativeness</a:t>
            </a:r>
          </a:p>
          <a:p>
            <a:pPr>
              <a:buFontTx/>
              <a:buNone/>
            </a:pPr>
            <a:r>
              <a:rPr lang="en-US" altLang="en-US" sz="1600" dirty="0"/>
              <a:t>Compared to AAO Membership Population</a:t>
            </a:r>
          </a:p>
        </p:txBody>
      </p:sp>
      <p:sp>
        <p:nvSpPr>
          <p:cNvPr id="29" name="Line 19"/>
          <p:cNvSpPr>
            <a:spLocks noChangeShapeType="1"/>
          </p:cNvSpPr>
          <p:nvPr/>
        </p:nvSpPr>
        <p:spPr bwMode="auto">
          <a:xfrm>
            <a:off x="4343400" y="2594769"/>
            <a:ext cx="0" cy="3729831"/>
          </a:xfrm>
          <a:prstGeom prst="line">
            <a:avLst/>
          </a:prstGeom>
          <a:noFill/>
          <a:ln w="190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7" name="Content Placeholder 2"/>
          <p:cNvSpPr txBox="1">
            <a:spLocks/>
          </p:cNvSpPr>
          <p:nvPr/>
        </p:nvSpPr>
        <p:spPr>
          <a:xfrm>
            <a:off x="457200" y="1219200"/>
            <a:ext cx="8458200" cy="1143000"/>
          </a:xfrm>
          <a:prstGeom prst="rect">
            <a:avLst/>
          </a:prstGeom>
        </p:spPr>
        <p:txBody>
          <a:bodyPr/>
          <a:lstStyle>
            <a:lvl1pPr marL="341313" indent="-341313" algn="l" rtl="0" eaLnBrk="0" fontAlgn="base" hangingPunct="0">
              <a:spcBef>
                <a:spcPct val="20000"/>
              </a:spcBef>
              <a:spcAft>
                <a:spcPct val="0"/>
              </a:spcAft>
              <a:buClr>
                <a:schemeClr val="accent2"/>
              </a:buClr>
              <a:buFont typeface="Wingdings" pitchFamily="2" charset="2"/>
              <a:buChar char="§"/>
              <a:defRPr sz="2000">
                <a:solidFill>
                  <a:schemeClr val="tx1"/>
                </a:solidFill>
                <a:latin typeface="+mn-lt"/>
                <a:ea typeface="+mn-ea"/>
                <a:cs typeface="+mn-cs"/>
              </a:defRPr>
            </a:lvl1pPr>
            <a:lvl2pPr marL="741363" indent="-284163" algn="l" rtl="0" eaLnBrk="0" fontAlgn="base" hangingPunct="0">
              <a:spcBef>
                <a:spcPct val="20000"/>
              </a:spcBef>
              <a:spcAft>
                <a:spcPct val="0"/>
              </a:spcAft>
              <a:buClr>
                <a:schemeClr val="accent2"/>
              </a:buClr>
              <a:buFont typeface="Wingdings" pitchFamily="2" charset="2"/>
              <a:buChar char="§"/>
              <a:defRPr sz="1800">
                <a:solidFill>
                  <a:schemeClr val="tx1"/>
                </a:solidFill>
                <a:latin typeface="+mn-lt"/>
              </a:defRPr>
            </a:lvl2pPr>
            <a:lvl3pPr marL="1141413" indent="-227013" algn="l" rtl="0" eaLnBrk="0" fontAlgn="base" hangingPunct="0">
              <a:spcBef>
                <a:spcPct val="20000"/>
              </a:spcBef>
              <a:spcAft>
                <a:spcPct val="0"/>
              </a:spcAft>
              <a:buClr>
                <a:schemeClr val="accent2"/>
              </a:buClr>
              <a:buFont typeface="Wingdings" pitchFamily="2" charset="2"/>
              <a:buChar char="§"/>
              <a:defRPr sz="1600">
                <a:solidFill>
                  <a:schemeClr val="tx1"/>
                </a:solidFill>
                <a:latin typeface="+mn-lt"/>
              </a:defRPr>
            </a:lvl3pPr>
            <a:lvl4pPr marL="1598613" indent="-227013" algn="l" rtl="0" eaLnBrk="0" fontAlgn="base" hangingPunct="0">
              <a:spcBef>
                <a:spcPct val="20000"/>
              </a:spcBef>
              <a:spcAft>
                <a:spcPct val="0"/>
              </a:spcAft>
              <a:buChar char="–"/>
              <a:defRPr sz="1400">
                <a:solidFill>
                  <a:schemeClr val="tx1"/>
                </a:solidFill>
                <a:latin typeface="+mn-lt"/>
              </a:defRPr>
            </a:lvl4pPr>
            <a:lvl5pPr marL="2055813" indent="-227013"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1600" dirty="0"/>
              <a:t>Male members were more likely to complete the pulse survey than female members.  This is consistent with previous surveys.</a:t>
            </a:r>
          </a:p>
          <a:p>
            <a:r>
              <a:rPr lang="en-US" sz="1600" dirty="0"/>
              <a:t>Members from Canada were slightly more likely to respond than those from the United States, although the difference is not significant.</a:t>
            </a:r>
          </a:p>
        </p:txBody>
      </p:sp>
      <p:pic>
        <p:nvPicPr>
          <p:cNvPr id="2" name="Picture 1">
            <a:extLst>
              <a:ext uri="{FF2B5EF4-FFF2-40B4-BE49-F238E27FC236}">
                <a16:creationId xmlns:a16="http://schemas.microsoft.com/office/drawing/2014/main" id="{2CCB59EC-AEC3-FD11-43B0-5490E60B2319}"/>
              </a:ext>
            </a:extLst>
          </p:cNvPr>
          <p:cNvPicPr>
            <a:picLocks noChangeAspect="1"/>
          </p:cNvPicPr>
          <p:nvPr/>
        </p:nvPicPr>
        <p:blipFill>
          <a:blip r:embed="rId3"/>
          <a:stretch>
            <a:fillRect/>
          </a:stretch>
        </p:blipFill>
        <p:spPr>
          <a:xfrm>
            <a:off x="408124" y="2477704"/>
            <a:ext cx="3554276" cy="3694496"/>
          </a:xfrm>
          <a:prstGeom prst="rect">
            <a:avLst/>
          </a:prstGeom>
        </p:spPr>
      </p:pic>
      <p:pic>
        <p:nvPicPr>
          <p:cNvPr id="4" name="Picture 3">
            <a:extLst>
              <a:ext uri="{FF2B5EF4-FFF2-40B4-BE49-F238E27FC236}">
                <a16:creationId xmlns:a16="http://schemas.microsoft.com/office/drawing/2014/main" id="{243BB1F4-A727-F694-A8CD-A4487D47EA0E}"/>
              </a:ext>
            </a:extLst>
          </p:cNvPr>
          <p:cNvPicPr>
            <a:picLocks noChangeAspect="1"/>
          </p:cNvPicPr>
          <p:nvPr/>
        </p:nvPicPr>
        <p:blipFill>
          <a:blip r:embed="rId4"/>
          <a:stretch>
            <a:fillRect/>
          </a:stretch>
        </p:blipFill>
        <p:spPr>
          <a:xfrm>
            <a:off x="4700314" y="2514600"/>
            <a:ext cx="3959358" cy="3694495"/>
          </a:xfrm>
          <a:prstGeom prst="rect">
            <a:avLst/>
          </a:prstGeom>
        </p:spPr>
      </p:pic>
    </p:spTree>
    <p:extLst>
      <p:ext uri="{BB962C8B-B14F-4D97-AF65-F5344CB8AC3E}">
        <p14:creationId xmlns:p14="http://schemas.microsoft.com/office/powerpoint/2010/main" val="1368045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8" name="Line 19"/>
          <p:cNvSpPr>
            <a:spLocks noChangeShapeType="1"/>
          </p:cNvSpPr>
          <p:nvPr/>
        </p:nvSpPr>
        <p:spPr bwMode="auto">
          <a:xfrm>
            <a:off x="4648200" y="2438400"/>
            <a:ext cx="0" cy="3729831"/>
          </a:xfrm>
          <a:prstGeom prst="line">
            <a:avLst/>
          </a:prstGeom>
          <a:noFill/>
          <a:ln w="190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7" name="Content Placeholder 2"/>
          <p:cNvSpPr txBox="1">
            <a:spLocks/>
          </p:cNvSpPr>
          <p:nvPr/>
        </p:nvSpPr>
        <p:spPr>
          <a:xfrm>
            <a:off x="457200" y="1143000"/>
            <a:ext cx="8229600" cy="914400"/>
          </a:xfrm>
          <a:prstGeom prst="rect">
            <a:avLst/>
          </a:prstGeom>
        </p:spPr>
        <p:txBody>
          <a:bodyPr/>
          <a:lstStyle>
            <a:lvl1pPr marL="341313" indent="-341313" algn="l" rtl="0" eaLnBrk="0" fontAlgn="base" hangingPunct="0">
              <a:spcBef>
                <a:spcPct val="20000"/>
              </a:spcBef>
              <a:spcAft>
                <a:spcPct val="0"/>
              </a:spcAft>
              <a:buClr>
                <a:schemeClr val="accent2"/>
              </a:buClr>
              <a:buFont typeface="Wingdings" pitchFamily="2" charset="2"/>
              <a:buChar char="§"/>
              <a:defRPr sz="2000">
                <a:solidFill>
                  <a:schemeClr val="tx1"/>
                </a:solidFill>
                <a:latin typeface="+mn-lt"/>
                <a:ea typeface="+mn-ea"/>
                <a:cs typeface="+mn-cs"/>
              </a:defRPr>
            </a:lvl1pPr>
            <a:lvl2pPr marL="741363" indent="-284163" algn="l" rtl="0" eaLnBrk="0" fontAlgn="base" hangingPunct="0">
              <a:spcBef>
                <a:spcPct val="20000"/>
              </a:spcBef>
              <a:spcAft>
                <a:spcPct val="0"/>
              </a:spcAft>
              <a:buClr>
                <a:schemeClr val="accent2"/>
              </a:buClr>
              <a:buFont typeface="Wingdings" pitchFamily="2" charset="2"/>
              <a:buChar char="§"/>
              <a:defRPr sz="1800">
                <a:solidFill>
                  <a:schemeClr val="tx1"/>
                </a:solidFill>
                <a:latin typeface="+mn-lt"/>
              </a:defRPr>
            </a:lvl2pPr>
            <a:lvl3pPr marL="1141413" indent="-227013" algn="l" rtl="0" eaLnBrk="0" fontAlgn="base" hangingPunct="0">
              <a:spcBef>
                <a:spcPct val="20000"/>
              </a:spcBef>
              <a:spcAft>
                <a:spcPct val="0"/>
              </a:spcAft>
              <a:buClr>
                <a:schemeClr val="accent2"/>
              </a:buClr>
              <a:buFont typeface="Wingdings" pitchFamily="2" charset="2"/>
              <a:buChar char="§"/>
              <a:defRPr sz="1600">
                <a:solidFill>
                  <a:schemeClr val="tx1"/>
                </a:solidFill>
                <a:latin typeface="+mn-lt"/>
              </a:defRPr>
            </a:lvl3pPr>
            <a:lvl4pPr marL="1598613" indent="-227013" algn="l" rtl="0" eaLnBrk="0" fontAlgn="base" hangingPunct="0">
              <a:spcBef>
                <a:spcPct val="20000"/>
              </a:spcBef>
              <a:spcAft>
                <a:spcPct val="0"/>
              </a:spcAft>
              <a:buChar char="–"/>
              <a:defRPr sz="1400">
                <a:solidFill>
                  <a:schemeClr val="tx1"/>
                </a:solidFill>
                <a:latin typeface="+mn-lt"/>
              </a:defRPr>
            </a:lvl4pPr>
            <a:lvl5pPr marL="2055813" indent="-227013"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228600" indent="-228600">
              <a:spcBef>
                <a:spcPct val="50000"/>
              </a:spcBef>
              <a:buFontTx/>
              <a:buBlip>
                <a:blip r:embed="rId3"/>
              </a:buBlip>
            </a:pPr>
            <a:r>
              <a:rPr lang="en-US" sz="1600" dirty="0">
                <a:cs typeface="Arial" charset="0"/>
              </a:rPr>
              <a:t>Younger members and members with less tenure as an AAO member were much less likely to respond than older members and those with a longer tenure as an AAO member.  This is consistent with previous surveys.</a:t>
            </a:r>
          </a:p>
        </p:txBody>
      </p:sp>
      <p:sp>
        <p:nvSpPr>
          <p:cNvPr id="23" name="Rectangle 2"/>
          <p:cNvSpPr txBox="1">
            <a:spLocks noChangeArrowheads="1"/>
          </p:cNvSpPr>
          <p:nvPr/>
        </p:nvSpPr>
        <p:spPr bwMode="auto">
          <a:xfrm>
            <a:off x="1066800" y="238125"/>
            <a:ext cx="7162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pPr>
              <a:buFontTx/>
              <a:buNone/>
            </a:pPr>
            <a:r>
              <a:rPr lang="en-US" altLang="en-US" dirty="0"/>
              <a:t>Sample Representativeness</a:t>
            </a:r>
          </a:p>
          <a:p>
            <a:pPr>
              <a:buFontTx/>
              <a:buNone/>
            </a:pPr>
            <a:r>
              <a:rPr lang="en-US" altLang="en-US" sz="1600" dirty="0"/>
              <a:t>Compared to AAO Membership Population </a:t>
            </a:r>
          </a:p>
        </p:txBody>
      </p:sp>
      <p:pic>
        <p:nvPicPr>
          <p:cNvPr id="3" name="Picture 2">
            <a:extLst>
              <a:ext uri="{FF2B5EF4-FFF2-40B4-BE49-F238E27FC236}">
                <a16:creationId xmlns:a16="http://schemas.microsoft.com/office/drawing/2014/main" id="{3256A1BA-3F67-7A0E-7D24-CFF45ECA9186}"/>
              </a:ext>
            </a:extLst>
          </p:cNvPr>
          <p:cNvPicPr>
            <a:picLocks noChangeAspect="1"/>
          </p:cNvPicPr>
          <p:nvPr/>
        </p:nvPicPr>
        <p:blipFill>
          <a:blip r:embed="rId4"/>
          <a:stretch>
            <a:fillRect/>
          </a:stretch>
        </p:blipFill>
        <p:spPr>
          <a:xfrm>
            <a:off x="609600" y="2087732"/>
            <a:ext cx="3773226" cy="4110831"/>
          </a:xfrm>
          <a:prstGeom prst="rect">
            <a:avLst/>
          </a:prstGeom>
        </p:spPr>
      </p:pic>
      <p:pic>
        <p:nvPicPr>
          <p:cNvPr id="5" name="Picture 4">
            <a:extLst>
              <a:ext uri="{FF2B5EF4-FFF2-40B4-BE49-F238E27FC236}">
                <a16:creationId xmlns:a16="http://schemas.microsoft.com/office/drawing/2014/main" id="{6476228D-966E-C34B-B53F-F9A081FCF47E}"/>
              </a:ext>
            </a:extLst>
          </p:cNvPr>
          <p:cNvPicPr>
            <a:picLocks noChangeAspect="1"/>
          </p:cNvPicPr>
          <p:nvPr/>
        </p:nvPicPr>
        <p:blipFill>
          <a:blip r:embed="rId5"/>
          <a:stretch>
            <a:fillRect/>
          </a:stretch>
        </p:blipFill>
        <p:spPr>
          <a:xfrm>
            <a:off x="4928587" y="2276475"/>
            <a:ext cx="3789135" cy="3922088"/>
          </a:xfrm>
          <a:prstGeom prst="rect">
            <a:avLst/>
          </a:prstGeom>
        </p:spPr>
      </p:pic>
    </p:spTree>
    <p:extLst>
      <p:ext uri="{BB962C8B-B14F-4D97-AF65-F5344CB8AC3E}">
        <p14:creationId xmlns:p14="http://schemas.microsoft.com/office/powerpoint/2010/main" val="3501585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ABD19AE1-E900-43C3-8E90-03F882034F5C}"/>
              </a:ext>
            </a:extLst>
          </p:cNvPr>
          <p:cNvSpPr txBox="1">
            <a:spLocks/>
          </p:cNvSpPr>
          <p:nvPr/>
        </p:nvSpPr>
        <p:spPr bwMode="auto">
          <a:xfrm>
            <a:off x="684213" y="1928813"/>
            <a:ext cx="7772400" cy="15001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Clr>
                <a:schemeClr val="accent2"/>
              </a:buClr>
              <a:buFont typeface="Wingdings" pitchFamily="2" charset="2"/>
              <a:buNone/>
              <a:defRPr sz="2800" b="1">
                <a:solidFill>
                  <a:schemeClr val="accent1"/>
                </a:solidFill>
                <a:latin typeface="+mn-lt"/>
                <a:ea typeface="+mn-ea"/>
                <a:cs typeface="+mn-cs"/>
              </a:defRPr>
            </a:lvl1pPr>
            <a:lvl2pPr marL="457200" indent="0" algn="l" rtl="0" eaLnBrk="0" fontAlgn="base" hangingPunct="0">
              <a:spcBef>
                <a:spcPct val="20000"/>
              </a:spcBef>
              <a:spcAft>
                <a:spcPct val="0"/>
              </a:spcAft>
              <a:buClr>
                <a:schemeClr val="accent2"/>
              </a:buClr>
              <a:buFont typeface="Wingdings" pitchFamily="2" charset="2"/>
              <a:buNone/>
              <a:defRPr sz="1800">
                <a:solidFill>
                  <a:schemeClr val="tx1"/>
                </a:solidFill>
                <a:latin typeface="+mn-lt"/>
              </a:defRPr>
            </a:lvl2pPr>
            <a:lvl3pPr marL="914400" indent="0" algn="l" rtl="0" eaLnBrk="0" fontAlgn="base" hangingPunct="0">
              <a:spcBef>
                <a:spcPct val="20000"/>
              </a:spcBef>
              <a:spcAft>
                <a:spcPct val="0"/>
              </a:spcAft>
              <a:buClr>
                <a:schemeClr val="accent2"/>
              </a:buClr>
              <a:buFont typeface="Wingdings" pitchFamily="2" charset="2"/>
              <a:buNone/>
              <a:defRPr sz="1600">
                <a:solidFill>
                  <a:schemeClr val="tx1"/>
                </a:solidFill>
                <a:latin typeface="+mn-lt"/>
              </a:defRPr>
            </a:lvl3pPr>
            <a:lvl4pPr marL="1371600" indent="0" algn="l" rtl="0" eaLnBrk="0" fontAlgn="base" hangingPunct="0">
              <a:spcBef>
                <a:spcPct val="20000"/>
              </a:spcBef>
              <a:spcAft>
                <a:spcPct val="0"/>
              </a:spcAft>
              <a:buNone/>
              <a:defRPr sz="1400">
                <a:solidFill>
                  <a:schemeClr val="tx1"/>
                </a:solidFill>
                <a:latin typeface="+mn-lt"/>
              </a:defRPr>
            </a:lvl4pPr>
            <a:lvl5pPr marL="1828800" indent="0" algn="l" rtl="0" eaLnBrk="0" fontAlgn="base" hangingPunct="0">
              <a:spcBef>
                <a:spcPct val="20000"/>
              </a:spcBef>
              <a:spcAft>
                <a:spcPct val="0"/>
              </a:spcAft>
              <a:buNone/>
              <a:defRPr sz="1400">
                <a:solidFill>
                  <a:schemeClr val="tx1"/>
                </a:solidFill>
                <a:latin typeface="+mn-lt"/>
              </a:defRPr>
            </a:lvl5pPr>
            <a:lvl6pPr marL="2286000" indent="0" algn="l" rtl="0" fontAlgn="base">
              <a:spcBef>
                <a:spcPct val="20000"/>
              </a:spcBef>
              <a:spcAft>
                <a:spcPct val="0"/>
              </a:spcAft>
              <a:buNone/>
              <a:defRPr sz="1400">
                <a:solidFill>
                  <a:schemeClr val="tx1"/>
                </a:solidFill>
                <a:latin typeface="+mn-lt"/>
              </a:defRPr>
            </a:lvl6pPr>
            <a:lvl7pPr marL="2743200" indent="0" algn="l" rtl="0" fontAlgn="base">
              <a:spcBef>
                <a:spcPct val="20000"/>
              </a:spcBef>
              <a:spcAft>
                <a:spcPct val="0"/>
              </a:spcAft>
              <a:buNone/>
              <a:defRPr sz="1400">
                <a:solidFill>
                  <a:schemeClr val="tx1"/>
                </a:solidFill>
                <a:latin typeface="+mn-lt"/>
              </a:defRPr>
            </a:lvl7pPr>
            <a:lvl8pPr marL="3200400" indent="0" algn="l" rtl="0" fontAlgn="base">
              <a:spcBef>
                <a:spcPct val="20000"/>
              </a:spcBef>
              <a:spcAft>
                <a:spcPct val="0"/>
              </a:spcAft>
              <a:buNone/>
              <a:defRPr sz="1400">
                <a:solidFill>
                  <a:schemeClr val="tx1"/>
                </a:solidFill>
                <a:latin typeface="+mn-lt"/>
              </a:defRPr>
            </a:lvl8pPr>
            <a:lvl9pPr marL="3657600" indent="0" algn="l" rtl="0" fontAlgn="base">
              <a:spcBef>
                <a:spcPct val="20000"/>
              </a:spcBef>
              <a:spcAft>
                <a:spcPct val="0"/>
              </a:spcAft>
              <a:buNone/>
              <a:defRPr sz="1400">
                <a:solidFill>
                  <a:schemeClr val="tx1"/>
                </a:solidFill>
                <a:latin typeface="+mn-lt"/>
              </a:defRPr>
            </a:lvl9pPr>
          </a:lstStyle>
          <a:p>
            <a:pPr marL="0" marR="0" lvl="0" indent="0" algn="l" defTabSz="914400" rtl="0" eaLnBrk="0" fontAlgn="base" latinLnBrk="0" hangingPunct="0">
              <a:lnSpc>
                <a:spcPct val="100000"/>
              </a:lnSpc>
              <a:spcBef>
                <a:spcPct val="20000"/>
              </a:spcBef>
              <a:spcAft>
                <a:spcPct val="0"/>
              </a:spcAft>
              <a:buClr>
                <a:srgbClr val="CE8E00"/>
              </a:buClr>
              <a:buSzTx/>
              <a:buFont typeface="Wingdings" pitchFamily="2" charset="2"/>
              <a:buNone/>
              <a:tabLst/>
              <a:defRPr/>
            </a:pPr>
            <a:r>
              <a:rPr kumimoji="0" lang="en-US" sz="2800" b="1" i="0" u="none" strike="noStrike" kern="0" cap="none" spc="0" normalizeH="0" baseline="0" noProof="0" dirty="0">
                <a:ln>
                  <a:noFill/>
                </a:ln>
                <a:solidFill>
                  <a:srgbClr val="003C69"/>
                </a:solidFill>
                <a:effectLst/>
                <a:uLnTx/>
                <a:uFillTx/>
                <a:latin typeface="Tahoma"/>
                <a:ea typeface="+mn-ea"/>
                <a:cs typeface="+mn-cs"/>
              </a:rPr>
              <a:t>Research Summary</a:t>
            </a:r>
          </a:p>
        </p:txBody>
      </p:sp>
    </p:spTree>
    <p:extLst>
      <p:ext uri="{BB962C8B-B14F-4D97-AF65-F5344CB8AC3E}">
        <p14:creationId xmlns:p14="http://schemas.microsoft.com/office/powerpoint/2010/main" val="3663696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a:extLst>
              <a:ext uri="{FF2B5EF4-FFF2-40B4-BE49-F238E27FC236}">
                <a16:creationId xmlns:a16="http://schemas.microsoft.com/office/drawing/2014/main" id="{1133370C-5607-4D13-B05A-72C6807ECDAC}"/>
              </a:ext>
            </a:extLst>
          </p:cNvPr>
          <p:cNvSpPr txBox="1">
            <a:spLocks noChangeArrowheads="1"/>
          </p:cNvSpPr>
          <p:nvPr/>
        </p:nvSpPr>
        <p:spPr bwMode="auto">
          <a:xfrm>
            <a:off x="381000" y="1360706"/>
            <a:ext cx="8001000"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8600" indent="-228600" algn="l" rtl="0" eaLnBrk="0" fontAlgn="base" hangingPunct="0">
              <a:spcBef>
                <a:spcPct val="20000"/>
              </a:spcBef>
              <a:spcAft>
                <a:spcPct val="0"/>
              </a:spcAft>
              <a:buClr>
                <a:schemeClr val="accent2"/>
              </a:buClr>
              <a:buFont typeface="Wingdings" pitchFamily="2" charset="2"/>
              <a:buChar char="§"/>
              <a:defRPr sz="2000" b="1">
                <a:solidFill>
                  <a:schemeClr val="tx1"/>
                </a:solidFill>
                <a:latin typeface="Arial" pitchFamily="34" charset="0"/>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sz="1800" b="1">
                <a:solidFill>
                  <a:schemeClr val="tx1"/>
                </a:solidFill>
                <a:latin typeface="Arial" pitchFamily="34" charset="0"/>
              </a:defRPr>
            </a:lvl2pPr>
            <a:lvl3pPr marL="1143000" indent="-228600" algn="l" rtl="0" eaLnBrk="0" fontAlgn="base" hangingPunct="0">
              <a:spcBef>
                <a:spcPct val="20000"/>
              </a:spcBef>
              <a:spcAft>
                <a:spcPct val="0"/>
              </a:spcAft>
              <a:buClr>
                <a:schemeClr val="accent2"/>
              </a:buClr>
              <a:buFont typeface="Wingdings" pitchFamily="2" charset="2"/>
              <a:buChar char="§"/>
              <a:defRPr sz="1600" b="1">
                <a:solidFill>
                  <a:schemeClr val="tx1"/>
                </a:solidFill>
                <a:latin typeface="Arial" pitchFamily="34" charset="0"/>
              </a:defRPr>
            </a:lvl3pPr>
            <a:lvl4pPr marL="1600200" indent="-228600" algn="l" rtl="0" eaLnBrk="0" fontAlgn="base" hangingPunct="0">
              <a:spcBef>
                <a:spcPct val="20000"/>
              </a:spcBef>
              <a:spcAft>
                <a:spcPct val="0"/>
              </a:spcAft>
              <a:buChar char="–"/>
              <a:defRPr sz="1400" b="1">
                <a:solidFill>
                  <a:schemeClr val="tx1"/>
                </a:solidFill>
                <a:latin typeface="Arial" pitchFamily="34" charset="0"/>
              </a:defRPr>
            </a:lvl4pPr>
            <a:lvl5pPr marL="2057400" indent="-228600" algn="l" rtl="0" eaLnBrk="0" fontAlgn="base" hangingPunct="0">
              <a:spcBef>
                <a:spcPct val="20000"/>
              </a:spcBef>
              <a:spcAft>
                <a:spcPct val="0"/>
              </a:spcAft>
              <a:buChar char="»"/>
              <a:defRPr sz="1200" b="1">
                <a:solidFill>
                  <a:schemeClr val="tx1"/>
                </a:solidFill>
                <a:latin typeface="Arial" pitchFamily="34" charset="0"/>
              </a:defRPr>
            </a:lvl5pPr>
            <a:lvl6pPr marL="2514600" indent="-228600" algn="l" rtl="0" eaLnBrk="0" fontAlgn="base" hangingPunct="0">
              <a:spcBef>
                <a:spcPct val="0"/>
              </a:spcBef>
              <a:spcAft>
                <a:spcPct val="0"/>
              </a:spcAft>
              <a:buChar char="»"/>
              <a:defRPr sz="2000" b="1">
                <a:solidFill>
                  <a:schemeClr val="tx1"/>
                </a:solidFill>
                <a:latin typeface="Arial" pitchFamily="34" charset="0"/>
              </a:defRPr>
            </a:lvl6pPr>
            <a:lvl7pPr marL="2971800" indent="-228600" algn="l" rtl="0" eaLnBrk="0" fontAlgn="base" hangingPunct="0">
              <a:spcBef>
                <a:spcPct val="0"/>
              </a:spcBef>
              <a:spcAft>
                <a:spcPct val="0"/>
              </a:spcAft>
              <a:buChar char="»"/>
              <a:defRPr sz="2000" b="1">
                <a:solidFill>
                  <a:schemeClr val="tx1"/>
                </a:solidFill>
                <a:latin typeface="Arial" pitchFamily="34" charset="0"/>
              </a:defRPr>
            </a:lvl7pPr>
            <a:lvl8pPr marL="3429000" indent="-228600" algn="l" rtl="0" eaLnBrk="0" fontAlgn="base" hangingPunct="0">
              <a:spcBef>
                <a:spcPct val="0"/>
              </a:spcBef>
              <a:spcAft>
                <a:spcPct val="0"/>
              </a:spcAft>
              <a:buChar char="»"/>
              <a:defRPr sz="2000" b="1">
                <a:solidFill>
                  <a:schemeClr val="tx1"/>
                </a:solidFill>
                <a:latin typeface="Arial" pitchFamily="34" charset="0"/>
              </a:defRPr>
            </a:lvl8pPr>
            <a:lvl9pPr marL="3886200" indent="-228600" algn="l" rtl="0" eaLnBrk="0" fontAlgn="base" hangingPunct="0">
              <a:spcBef>
                <a:spcPct val="0"/>
              </a:spcBef>
              <a:spcAft>
                <a:spcPct val="0"/>
              </a:spcAft>
              <a:buChar char="»"/>
              <a:defRPr sz="2000" b="1">
                <a:solidFill>
                  <a:schemeClr val="tx1"/>
                </a:solidFill>
                <a:latin typeface="Arial" pitchFamily="34" charset="0"/>
              </a:defRPr>
            </a:lvl9pPr>
          </a:lstStyle>
          <a:p>
            <a:pPr marL="228600" marR="0" lvl="0" indent="-228600" algn="l" defTabSz="914400" rtl="0" eaLnBrk="1" fontAlgn="base" latinLnBrk="0" hangingPunct="1">
              <a:lnSpc>
                <a:spcPct val="100000"/>
              </a:lnSpc>
              <a:spcBef>
                <a:spcPct val="50000"/>
              </a:spcBef>
              <a:spcAft>
                <a:spcPct val="0"/>
              </a:spcAft>
              <a:buClr>
                <a:srgbClr val="CE8E00"/>
              </a:buClr>
              <a:buSzTx/>
              <a:buFont typeface="Wingdings" pitchFamily="2" charset="2"/>
              <a:buChar char="§"/>
              <a:tabLst/>
              <a:defRPr/>
            </a:pPr>
            <a:r>
              <a:rPr kumimoji="0" lang="en-US" sz="1600" b="0" i="0" u="none" strike="noStrike" kern="0" cap="none" spc="0" normalizeH="0" baseline="0" noProof="0" dirty="0">
                <a:ln>
                  <a:noFill/>
                </a:ln>
                <a:solidFill>
                  <a:srgbClr val="000000"/>
                </a:solidFill>
                <a:effectLst/>
                <a:uLnTx/>
                <a:uFillTx/>
                <a:latin typeface="Tahoma"/>
                <a:ea typeface="+mn-ea"/>
                <a:cs typeface="Arial" panose="020B0604020202020204" pitchFamily="34" charset="0"/>
              </a:rPr>
              <a:t>Of the technologies included in the survey, intraoral scanner is the only one currently used by a majority of respondents (91%).</a:t>
            </a:r>
          </a:p>
          <a:p>
            <a:pPr marL="228600" marR="0" lvl="0" indent="-228600" algn="l" defTabSz="914400" rtl="0" eaLnBrk="1" fontAlgn="base" latinLnBrk="0" hangingPunct="1">
              <a:lnSpc>
                <a:spcPct val="100000"/>
              </a:lnSpc>
              <a:spcBef>
                <a:spcPct val="50000"/>
              </a:spcBef>
              <a:spcAft>
                <a:spcPct val="0"/>
              </a:spcAft>
              <a:buClr>
                <a:srgbClr val="CE8E00"/>
              </a:buClr>
              <a:buSzTx/>
              <a:buFont typeface="Wingdings" pitchFamily="2" charset="2"/>
              <a:buChar char="§"/>
              <a:tabLst/>
              <a:defRPr/>
            </a:pPr>
            <a:r>
              <a:rPr lang="en-US" sz="1600" b="0" kern="0" dirty="0">
                <a:solidFill>
                  <a:srgbClr val="000000"/>
                </a:solidFill>
                <a:latin typeface="Tahoma"/>
                <a:cs typeface="Arial" panose="020B0604020202020204" pitchFamily="34" charset="0"/>
              </a:rPr>
              <a:t>The next most commonly used technologies were 3D printers (43%) and CBCT (42%).</a:t>
            </a:r>
          </a:p>
          <a:p>
            <a:pPr marL="228600" marR="0" lvl="0" indent="-228600" algn="l" defTabSz="914400" rtl="0" eaLnBrk="1" fontAlgn="base" latinLnBrk="0" hangingPunct="1">
              <a:lnSpc>
                <a:spcPct val="100000"/>
              </a:lnSpc>
              <a:spcBef>
                <a:spcPct val="50000"/>
              </a:spcBef>
              <a:spcAft>
                <a:spcPct val="0"/>
              </a:spcAft>
              <a:buClr>
                <a:srgbClr val="CE8E00"/>
              </a:buClr>
              <a:buSzTx/>
              <a:buFont typeface="Wingdings" pitchFamily="2" charset="2"/>
              <a:buChar char="§"/>
              <a:tabLst/>
              <a:defRPr/>
            </a:pPr>
            <a:r>
              <a:rPr lang="en-US" sz="1600" b="0" kern="0" dirty="0">
                <a:solidFill>
                  <a:srgbClr val="000000"/>
                </a:solidFill>
                <a:latin typeface="Tahoma"/>
                <a:cs typeface="Arial" panose="020B0604020202020204" pitchFamily="34" charset="0"/>
              </a:rPr>
              <a:t>Robotic aligner trimmers and robotic </a:t>
            </a:r>
            <a:r>
              <a:rPr lang="en-US" sz="1600" b="0" kern="0" dirty="0" err="1">
                <a:solidFill>
                  <a:srgbClr val="000000"/>
                </a:solidFill>
                <a:latin typeface="Tahoma"/>
                <a:cs typeface="Arial" panose="020B0604020202020204" pitchFamily="34" charset="0"/>
              </a:rPr>
              <a:t>wirebenders</a:t>
            </a:r>
            <a:r>
              <a:rPr lang="en-US" sz="1600" b="0" kern="0" dirty="0">
                <a:solidFill>
                  <a:srgbClr val="000000"/>
                </a:solidFill>
                <a:latin typeface="Tahoma"/>
                <a:cs typeface="Arial" panose="020B0604020202020204" pitchFamily="34" charset="0"/>
              </a:rPr>
              <a:t> were the least used technologies with less than 10% of respondents using these technologies.</a:t>
            </a:r>
          </a:p>
          <a:p>
            <a:pPr marL="228600" marR="0" lvl="0" indent="-228600" algn="l" defTabSz="914400" rtl="0" eaLnBrk="1" fontAlgn="base" latinLnBrk="0" hangingPunct="1">
              <a:lnSpc>
                <a:spcPct val="100000"/>
              </a:lnSpc>
              <a:spcBef>
                <a:spcPct val="50000"/>
              </a:spcBef>
              <a:spcAft>
                <a:spcPct val="0"/>
              </a:spcAft>
              <a:buClr>
                <a:srgbClr val="CE8E00"/>
              </a:buClr>
              <a:buSzTx/>
              <a:buFont typeface="Wingdings" pitchFamily="2" charset="2"/>
              <a:buChar char="§"/>
              <a:tabLst/>
              <a:defRPr/>
            </a:pPr>
            <a:r>
              <a:rPr lang="en-US" sz="1600" b="0" kern="0" dirty="0">
                <a:solidFill>
                  <a:srgbClr val="000000"/>
                </a:solidFill>
                <a:latin typeface="Tahoma"/>
                <a:cs typeface="Arial" panose="020B0604020202020204" pitchFamily="34" charset="0"/>
              </a:rPr>
              <a:t>Nearly all respondents using 3D printers do so for models for aligners (96%) while 55% use 3D printers for models for limited clear aligner cases.</a:t>
            </a:r>
          </a:p>
          <a:p>
            <a:pPr marL="228600" marR="0" lvl="0" indent="-228600" algn="l" defTabSz="914400" rtl="0" eaLnBrk="1" fontAlgn="base" latinLnBrk="0" hangingPunct="1">
              <a:lnSpc>
                <a:spcPct val="100000"/>
              </a:lnSpc>
              <a:spcBef>
                <a:spcPct val="50000"/>
              </a:spcBef>
              <a:spcAft>
                <a:spcPct val="0"/>
              </a:spcAft>
              <a:buClr>
                <a:srgbClr val="CE8E00"/>
              </a:buClr>
              <a:buSzTx/>
              <a:buFont typeface="Wingdings" pitchFamily="2" charset="2"/>
              <a:buChar char="§"/>
              <a:tabLst/>
              <a:defRPr/>
            </a:pPr>
            <a:r>
              <a:rPr lang="en-US" sz="1600" b="0" kern="0" dirty="0">
                <a:solidFill>
                  <a:srgbClr val="000000"/>
                </a:solidFill>
                <a:latin typeface="Tahoma"/>
                <a:cs typeface="Arial" panose="020B0604020202020204" pitchFamily="34" charset="0"/>
              </a:rPr>
              <a:t>Those who use 3D printers for retainers but not for aligners provided a variety of reasons for this behavior with no consensus reason.</a:t>
            </a:r>
          </a:p>
          <a:p>
            <a:pPr marL="228600" marR="0" lvl="0" indent="-228600" algn="l" defTabSz="914400" rtl="0" eaLnBrk="1" fontAlgn="base" latinLnBrk="0" hangingPunct="1">
              <a:lnSpc>
                <a:spcPct val="100000"/>
              </a:lnSpc>
              <a:spcBef>
                <a:spcPct val="50000"/>
              </a:spcBef>
              <a:spcAft>
                <a:spcPct val="0"/>
              </a:spcAft>
              <a:buClr>
                <a:srgbClr val="CE8E00"/>
              </a:buClr>
              <a:buSzTx/>
              <a:buFont typeface="Wingdings" pitchFamily="2" charset="2"/>
              <a:buChar char="§"/>
              <a:tabLst/>
              <a:defRPr/>
            </a:pPr>
            <a:r>
              <a:rPr lang="en-US" sz="1600" b="0" kern="0" dirty="0">
                <a:solidFill>
                  <a:srgbClr val="000000"/>
                </a:solidFill>
                <a:latin typeface="Tahoma"/>
                <a:cs typeface="Arial" panose="020B0604020202020204" pitchFamily="34" charset="0"/>
              </a:rPr>
              <a:t>Respondents generally indicated they are not currently considering or actively implementing new technologies except for an intraoral scanner where 42% of respondents are either considering or implementing it.</a:t>
            </a:r>
          </a:p>
          <a:p>
            <a:pPr marL="228600" marR="0" lvl="0" indent="-228600" algn="l" defTabSz="914400" rtl="0" eaLnBrk="1" fontAlgn="base" latinLnBrk="0" hangingPunct="1">
              <a:lnSpc>
                <a:spcPct val="100000"/>
              </a:lnSpc>
              <a:spcBef>
                <a:spcPct val="50000"/>
              </a:spcBef>
              <a:spcAft>
                <a:spcPct val="0"/>
              </a:spcAft>
              <a:buClr>
                <a:srgbClr val="CE8E00"/>
              </a:buClr>
              <a:buSzTx/>
              <a:buFont typeface="Wingdings" pitchFamily="2" charset="2"/>
              <a:buChar char="§"/>
              <a:tabLst/>
              <a:defRPr/>
            </a:pPr>
            <a:endParaRPr lang="en-US" sz="1600" b="0" kern="0" dirty="0">
              <a:solidFill>
                <a:srgbClr val="000000"/>
              </a:solidFill>
              <a:latin typeface="Tahoma"/>
              <a:cs typeface="Arial" panose="020B0604020202020204" pitchFamily="34" charset="0"/>
            </a:endParaRPr>
          </a:p>
        </p:txBody>
      </p:sp>
      <p:sp>
        <p:nvSpPr>
          <p:cNvPr id="3" name="Rectangle 2">
            <a:extLst>
              <a:ext uri="{FF2B5EF4-FFF2-40B4-BE49-F238E27FC236}">
                <a16:creationId xmlns:a16="http://schemas.microsoft.com/office/drawing/2014/main" id="{58D1632E-A648-4493-B8F9-C83E849BF94E}"/>
              </a:ext>
            </a:extLst>
          </p:cNvPr>
          <p:cNvSpPr txBox="1">
            <a:spLocks noChangeArrowheads="1"/>
          </p:cNvSpPr>
          <p:nvPr/>
        </p:nvSpPr>
        <p:spPr bwMode="auto">
          <a:xfrm>
            <a:off x="1066800" y="228600"/>
            <a:ext cx="78486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chemeClr val="tx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a:ln>
                  <a:noFill/>
                </a:ln>
                <a:solidFill>
                  <a:srgbClr val="FFFFFF"/>
                </a:solidFill>
                <a:effectLst/>
                <a:uLnTx/>
                <a:uFillTx/>
                <a:latin typeface="Tahoma"/>
                <a:ea typeface="+mj-ea"/>
                <a:cs typeface="+mj-cs"/>
              </a:rPr>
              <a:t>Research Summary</a:t>
            </a:r>
          </a:p>
        </p:txBody>
      </p:sp>
    </p:spTree>
    <p:extLst>
      <p:ext uri="{BB962C8B-B14F-4D97-AF65-F5344CB8AC3E}">
        <p14:creationId xmlns:p14="http://schemas.microsoft.com/office/powerpoint/2010/main" val="2409058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429026D-01C0-DE6C-429E-CFBFED3B5D67}"/>
              </a:ext>
            </a:extLst>
          </p:cNvPr>
          <p:cNvPicPr>
            <a:picLocks noChangeAspect="1"/>
          </p:cNvPicPr>
          <p:nvPr/>
        </p:nvPicPr>
        <p:blipFill>
          <a:blip r:embed="rId2"/>
          <a:stretch>
            <a:fillRect/>
          </a:stretch>
        </p:blipFill>
        <p:spPr>
          <a:xfrm>
            <a:off x="3117718" y="3048000"/>
            <a:ext cx="6026282" cy="3007291"/>
          </a:xfrm>
          <a:prstGeom prst="rect">
            <a:avLst/>
          </a:prstGeom>
        </p:spPr>
      </p:pic>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kern="0" dirty="0"/>
              <a:t>Use of Technologies</a:t>
            </a:r>
            <a:endParaRPr lang="en-US" sz="1600" kern="0" dirty="0"/>
          </a:p>
        </p:txBody>
      </p:sp>
      <p:sp>
        <p:nvSpPr>
          <p:cNvPr id="3" name="Rectangle 2"/>
          <p:cNvSpPr/>
          <p:nvPr/>
        </p:nvSpPr>
        <p:spPr>
          <a:xfrm>
            <a:off x="304800" y="1219200"/>
            <a:ext cx="8305800" cy="2031325"/>
          </a:xfrm>
          <a:prstGeom prst="rect">
            <a:avLst/>
          </a:prstGeom>
        </p:spPr>
        <p:txBody>
          <a:bodyPr wrap="square">
            <a:spAutoFit/>
          </a:bodyPr>
          <a:lstStyle/>
          <a:p>
            <a:pPr marL="228600" indent="-228600">
              <a:spcBef>
                <a:spcPct val="50000"/>
              </a:spcBef>
              <a:buFontTx/>
              <a:buBlip>
                <a:blip r:embed="rId3"/>
              </a:buBlip>
            </a:pPr>
            <a:r>
              <a:rPr lang="en-US" sz="1400" dirty="0">
                <a:cs typeface="Arial" charset="0"/>
              </a:rPr>
              <a:t>Among all respondents, an intraoral scanner is the only one currently used by a majority of respondents (91%).</a:t>
            </a:r>
          </a:p>
          <a:p>
            <a:pPr marL="228600" indent="-228600">
              <a:spcBef>
                <a:spcPct val="50000"/>
              </a:spcBef>
              <a:buFontTx/>
              <a:buBlip>
                <a:blip r:embed="rId3"/>
              </a:buBlip>
            </a:pPr>
            <a:r>
              <a:rPr lang="en-US" sz="1400" dirty="0">
                <a:cs typeface="Arial" charset="0"/>
              </a:rPr>
              <a:t>Other technologies used by a significant portion of respondents include 3D printer (43%), CBCT (42%), digital workflow software (31%), and tooth movement software for in-house aligners (30%).</a:t>
            </a:r>
          </a:p>
          <a:p>
            <a:pPr marL="228600" indent="-228600">
              <a:spcBef>
                <a:spcPct val="50000"/>
              </a:spcBef>
              <a:buFontTx/>
              <a:buBlip>
                <a:blip r:embed="rId3"/>
              </a:buBlip>
            </a:pPr>
            <a:r>
              <a:rPr lang="en-US" sz="1400" dirty="0">
                <a:cs typeface="Arial" charset="0"/>
              </a:rPr>
              <a:t>There is a weak trend of older members being less likely to be aware of the AAO’s state advocacy initiatives, but the trend is not statistically significant. nor is there a significant difference by age.  The closest one to being statistically significant is for members over the age of 75 where only 47% were aware.</a:t>
            </a:r>
          </a:p>
        </p:txBody>
      </p:sp>
      <p:sp>
        <p:nvSpPr>
          <p:cNvPr id="9" name="TextBox 8"/>
          <p:cNvSpPr txBox="1"/>
          <p:nvPr/>
        </p:nvSpPr>
        <p:spPr>
          <a:xfrm>
            <a:off x="8393097" y="5923364"/>
            <a:ext cx="674703" cy="215444"/>
          </a:xfrm>
          <a:prstGeom prst="rect">
            <a:avLst/>
          </a:prstGeom>
          <a:noFill/>
        </p:spPr>
        <p:txBody>
          <a:bodyPr wrap="square" rtlCol="0">
            <a:spAutoFit/>
          </a:bodyPr>
          <a:lstStyle/>
          <a:p>
            <a:r>
              <a:rPr lang="en-US" sz="800" dirty="0"/>
              <a:t>(n = 850)</a:t>
            </a:r>
          </a:p>
        </p:txBody>
      </p:sp>
      <p:sp>
        <p:nvSpPr>
          <p:cNvPr id="11" name="Text Box 4"/>
          <p:cNvSpPr txBox="1">
            <a:spLocks noChangeArrowheads="1"/>
          </p:cNvSpPr>
          <p:nvPr/>
        </p:nvSpPr>
        <p:spPr bwMode="auto">
          <a:xfrm>
            <a:off x="1905000" y="6419850"/>
            <a:ext cx="52578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Q1. Do you use the following technology in your practice (select all that apply)?</a:t>
            </a:r>
          </a:p>
        </p:txBody>
      </p:sp>
      <p:sp>
        <p:nvSpPr>
          <p:cNvPr id="7" name="Rectangle 6">
            <a:extLst>
              <a:ext uri="{FF2B5EF4-FFF2-40B4-BE49-F238E27FC236}">
                <a16:creationId xmlns:a16="http://schemas.microsoft.com/office/drawing/2014/main" id="{3FA9ED3C-57A1-CEDE-A077-253CD9E308D1}"/>
              </a:ext>
            </a:extLst>
          </p:cNvPr>
          <p:cNvSpPr/>
          <p:nvPr/>
        </p:nvSpPr>
        <p:spPr>
          <a:xfrm>
            <a:off x="304800" y="3236893"/>
            <a:ext cx="2819400" cy="2785378"/>
          </a:xfrm>
          <a:prstGeom prst="rect">
            <a:avLst/>
          </a:prstGeom>
        </p:spPr>
        <p:txBody>
          <a:bodyPr wrap="square">
            <a:spAutoFit/>
          </a:bodyPr>
          <a:lstStyle/>
          <a:p>
            <a:pPr marL="228600" indent="-228600">
              <a:spcBef>
                <a:spcPct val="50000"/>
              </a:spcBef>
              <a:buFontTx/>
              <a:buBlip>
                <a:blip r:embed="rId3"/>
              </a:buBlip>
            </a:pPr>
            <a:r>
              <a:rPr lang="en-US" sz="1400" dirty="0">
                <a:cs typeface="Arial" charset="0"/>
              </a:rPr>
              <a:t>Male respondents were slightly more likely to use some of the technologies, specifically 3D printers, CBCT, tooth movement software for in-house aligners.</a:t>
            </a:r>
          </a:p>
          <a:p>
            <a:pPr marL="228600" indent="-228600">
              <a:spcBef>
                <a:spcPct val="50000"/>
              </a:spcBef>
              <a:buFontTx/>
              <a:buBlip>
                <a:blip r:embed="rId3"/>
              </a:buBlip>
            </a:pPr>
            <a:r>
              <a:rPr lang="en-US" sz="1400" dirty="0">
                <a:cs typeface="Arial" charset="0"/>
              </a:rPr>
              <a:t>Usage of some technologies, especially 3D printers, CBCT, and digital workflow software, are more likely among respondents younger than age 55.  </a:t>
            </a:r>
          </a:p>
        </p:txBody>
      </p:sp>
    </p:spTree>
    <p:extLst>
      <p:ext uri="{BB962C8B-B14F-4D97-AF65-F5344CB8AC3E}">
        <p14:creationId xmlns:p14="http://schemas.microsoft.com/office/powerpoint/2010/main" val="1045622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kern="0" dirty="0"/>
              <a:t>Use of Technologies</a:t>
            </a:r>
            <a:endParaRPr lang="en-US" sz="1600" kern="0" dirty="0"/>
          </a:p>
        </p:txBody>
      </p:sp>
      <p:sp>
        <p:nvSpPr>
          <p:cNvPr id="3" name="Rectangle 2"/>
          <p:cNvSpPr/>
          <p:nvPr/>
        </p:nvSpPr>
        <p:spPr>
          <a:xfrm>
            <a:off x="304800" y="1219200"/>
            <a:ext cx="8305800" cy="2893100"/>
          </a:xfrm>
          <a:prstGeom prst="rect">
            <a:avLst/>
          </a:prstGeom>
        </p:spPr>
        <p:txBody>
          <a:bodyPr wrap="square">
            <a:spAutoFit/>
          </a:bodyPr>
          <a:lstStyle/>
          <a:p>
            <a:pPr marL="228600" indent="-228600">
              <a:spcBef>
                <a:spcPct val="50000"/>
              </a:spcBef>
              <a:buFontTx/>
              <a:buBlip>
                <a:blip r:embed="rId2"/>
              </a:buBlip>
            </a:pPr>
            <a:r>
              <a:rPr lang="en-US" sz="1400" dirty="0">
                <a:cs typeface="Arial" charset="0"/>
              </a:rPr>
              <a:t>Respondents in an orthodontic owned practice modality were nearly twice as likely to use digital indirect bonding compared to those in a corporate (DSO/OSO) owned modality (26% vs 14%).</a:t>
            </a:r>
          </a:p>
          <a:p>
            <a:pPr marL="228600" indent="-228600">
              <a:spcBef>
                <a:spcPct val="50000"/>
              </a:spcBef>
              <a:buFontTx/>
              <a:buBlip>
                <a:blip r:embed="rId2"/>
              </a:buBlip>
            </a:pPr>
            <a:r>
              <a:rPr lang="en-US" sz="1400" dirty="0">
                <a:cs typeface="Arial" charset="0"/>
              </a:rPr>
              <a:t>Respondents in non-traditional practice modalities (neither orthodontist owned nor corporate owned) are more likely to use a CBCT (66%) than corporate owned modalities (45%) or orthodontist owned modalities (39%).</a:t>
            </a:r>
          </a:p>
          <a:p>
            <a:pPr marL="228600" indent="-228600">
              <a:spcBef>
                <a:spcPct val="50000"/>
              </a:spcBef>
              <a:buFontTx/>
              <a:buBlip>
                <a:blip r:embed="rId2"/>
              </a:buBlip>
            </a:pPr>
            <a:r>
              <a:rPr lang="en-US" sz="1400" dirty="0">
                <a:cs typeface="Arial" charset="0"/>
              </a:rPr>
              <a:t>Respondents in a corporate owned practice modality are less likely to use digital indirect bonding (14%) compared to orthodontist owned modalities (26%) and other modalities (28%).</a:t>
            </a:r>
          </a:p>
          <a:p>
            <a:pPr marL="228600" indent="-228600">
              <a:spcBef>
                <a:spcPct val="50000"/>
              </a:spcBef>
              <a:buFontTx/>
              <a:buBlip>
                <a:blip r:embed="rId2"/>
              </a:buBlip>
            </a:pPr>
            <a:r>
              <a:rPr lang="en-US" sz="1400" dirty="0">
                <a:cs typeface="Arial" charset="0"/>
              </a:rPr>
              <a:t>Respondents in a corporate owned practice modality are also less likely to use tooth movement software for in-house aligners (19%) compared to orthodontist owned modalities (31%) and other modalities (30%).</a:t>
            </a:r>
          </a:p>
          <a:p>
            <a:pPr marL="228600" indent="-228600">
              <a:spcBef>
                <a:spcPct val="50000"/>
              </a:spcBef>
              <a:buFontTx/>
              <a:buBlip>
                <a:blip r:embed="rId2"/>
              </a:buBlip>
            </a:pPr>
            <a:r>
              <a:rPr lang="en-US" sz="1400" dirty="0">
                <a:cs typeface="Arial" charset="0"/>
              </a:rPr>
              <a:t>The table below summarizes where there are differences in technology adoption by segment.</a:t>
            </a:r>
          </a:p>
        </p:txBody>
      </p:sp>
      <p:sp>
        <p:nvSpPr>
          <p:cNvPr id="11" name="Text Box 4"/>
          <p:cNvSpPr txBox="1">
            <a:spLocks noChangeArrowheads="1"/>
          </p:cNvSpPr>
          <p:nvPr/>
        </p:nvSpPr>
        <p:spPr bwMode="auto">
          <a:xfrm>
            <a:off x="1905000" y="6419850"/>
            <a:ext cx="5257800" cy="215444"/>
          </a:xfrm>
          <a:prstGeom prst="rect">
            <a:avLst/>
          </a:prstGeom>
          <a:noFill/>
          <a:ln w="9525">
            <a:noFill/>
            <a:miter lim="800000"/>
            <a:headEnd/>
            <a:tailEnd/>
          </a:ln>
        </p:spPr>
        <p:txBody>
          <a:bodyPr wrap="square">
            <a:spAutoFit/>
          </a:bodyPr>
          <a:lstStyle/>
          <a:p>
            <a:pPr>
              <a:spcBef>
                <a:spcPts val="0"/>
              </a:spcBef>
            </a:pPr>
            <a:r>
              <a:rPr lang="en-US" dirty="0">
                <a:solidFill>
                  <a:srgbClr val="000000"/>
                </a:solidFill>
                <a:ea typeface="ＭＳ Ｐゴシック" pitchFamily="34" charset="-128"/>
                <a:cs typeface="Arial" charset="0"/>
              </a:rPr>
              <a:t>Q1. Do you use the following technology in your practice (select all that apply)?</a:t>
            </a:r>
          </a:p>
        </p:txBody>
      </p:sp>
      <p:graphicFrame>
        <p:nvGraphicFramePr>
          <p:cNvPr id="2" name="Table 1">
            <a:extLst>
              <a:ext uri="{FF2B5EF4-FFF2-40B4-BE49-F238E27FC236}">
                <a16:creationId xmlns:a16="http://schemas.microsoft.com/office/drawing/2014/main" id="{92353FAA-05EE-DD03-2D38-E41B2C0B39DF}"/>
              </a:ext>
            </a:extLst>
          </p:cNvPr>
          <p:cNvGraphicFramePr>
            <a:graphicFrameLocks noGrp="1"/>
          </p:cNvGraphicFramePr>
          <p:nvPr>
            <p:extLst>
              <p:ext uri="{D42A27DB-BD31-4B8C-83A1-F6EECF244321}">
                <p14:modId xmlns:p14="http://schemas.microsoft.com/office/powerpoint/2010/main" val="3049120796"/>
              </p:ext>
            </p:extLst>
          </p:nvPr>
        </p:nvGraphicFramePr>
        <p:xfrm>
          <a:off x="1600200" y="4191000"/>
          <a:ext cx="5410200" cy="2049780"/>
        </p:xfrm>
        <a:graphic>
          <a:graphicData uri="http://schemas.openxmlformats.org/drawingml/2006/table">
            <a:tbl>
              <a:tblPr>
                <a:tableStyleId>{616DA210-FB5B-4158-B5E0-FEB733F419BA}</a:tableStyleId>
              </a:tblPr>
              <a:tblGrid>
                <a:gridCol w="903916">
                  <a:extLst>
                    <a:ext uri="{9D8B030D-6E8A-4147-A177-3AD203B41FA5}">
                      <a16:colId xmlns:a16="http://schemas.microsoft.com/office/drawing/2014/main" val="4180921058"/>
                    </a:ext>
                  </a:extLst>
                </a:gridCol>
                <a:gridCol w="638058">
                  <a:extLst>
                    <a:ext uri="{9D8B030D-6E8A-4147-A177-3AD203B41FA5}">
                      <a16:colId xmlns:a16="http://schemas.microsoft.com/office/drawing/2014/main" val="1942997548"/>
                    </a:ext>
                  </a:extLst>
                </a:gridCol>
                <a:gridCol w="638058">
                  <a:extLst>
                    <a:ext uri="{9D8B030D-6E8A-4147-A177-3AD203B41FA5}">
                      <a16:colId xmlns:a16="http://schemas.microsoft.com/office/drawing/2014/main" val="3173506849"/>
                    </a:ext>
                  </a:extLst>
                </a:gridCol>
                <a:gridCol w="638058">
                  <a:extLst>
                    <a:ext uri="{9D8B030D-6E8A-4147-A177-3AD203B41FA5}">
                      <a16:colId xmlns:a16="http://schemas.microsoft.com/office/drawing/2014/main" val="192103678"/>
                    </a:ext>
                  </a:extLst>
                </a:gridCol>
                <a:gridCol w="1056784">
                  <a:extLst>
                    <a:ext uri="{9D8B030D-6E8A-4147-A177-3AD203B41FA5}">
                      <a16:colId xmlns:a16="http://schemas.microsoft.com/office/drawing/2014/main" val="2220021840"/>
                    </a:ext>
                  </a:extLst>
                </a:gridCol>
                <a:gridCol w="1535326">
                  <a:extLst>
                    <a:ext uri="{9D8B030D-6E8A-4147-A177-3AD203B41FA5}">
                      <a16:colId xmlns:a16="http://schemas.microsoft.com/office/drawing/2014/main" val="370622221"/>
                    </a:ext>
                  </a:extLst>
                </a:gridCol>
              </a:tblGrid>
              <a:tr h="182880">
                <a:tc>
                  <a:txBody>
                    <a:bodyPr/>
                    <a:lstStyle/>
                    <a:p>
                      <a:pPr algn="l" fontAlgn="b"/>
                      <a:r>
                        <a:rPr lang="en-US" sz="1200" b="0" i="0" u="none" strike="noStrike" dirty="0">
                          <a:solidFill>
                            <a:srgbClr val="000000"/>
                          </a:solidFill>
                          <a:effectLst/>
                          <a:latin typeface="Aptos Narrow" panose="020B0004020202020204" pitchFamily="34" charset="0"/>
                        </a:rPr>
                        <a:t>Segment:</a:t>
                      </a:r>
                    </a:p>
                  </a:txBody>
                  <a:tcPr marL="7620" marR="7620" marT="7620" marB="0" anchor="b"/>
                </a:tc>
                <a:tc>
                  <a:txBody>
                    <a:bodyPr/>
                    <a:lstStyle/>
                    <a:p>
                      <a:pPr algn="ctr" fontAlgn="b"/>
                      <a:r>
                        <a:rPr lang="en-US" sz="1200" u="none" strike="noStrike">
                          <a:effectLst/>
                        </a:rPr>
                        <a:t>3D printer</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ctr" fontAlgn="b"/>
                      <a:r>
                        <a:rPr lang="en-US" sz="1200" u="none" strike="noStrike">
                          <a:effectLst/>
                        </a:rPr>
                        <a:t>CBCT</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ctr" fontAlgn="b"/>
                      <a:r>
                        <a:rPr lang="en-US" sz="1200" u="none" strike="noStrike">
                          <a:effectLst/>
                        </a:rPr>
                        <a:t>Digital Indirect Bonding</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ctr" fontAlgn="b"/>
                      <a:r>
                        <a:rPr lang="en-US" sz="1200" u="none" strike="noStrike">
                          <a:effectLst/>
                        </a:rPr>
                        <a:t>Custom Bracket Systems</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ctr" fontAlgn="b"/>
                      <a:r>
                        <a:rPr lang="en-US" sz="1200" u="none" strike="noStrike" dirty="0">
                          <a:effectLst/>
                        </a:rPr>
                        <a:t>Tooth movement software for in-house aligners</a:t>
                      </a:r>
                      <a:endParaRPr lang="en-US" sz="1200" b="0" i="0" u="none" strike="noStrike" dirty="0">
                        <a:solidFill>
                          <a:srgbClr val="000000"/>
                        </a:solidFill>
                        <a:effectLst/>
                        <a:latin typeface="Aptos Narrow" panose="020B0004020202020204" pitchFamily="34" charset="0"/>
                      </a:endParaRPr>
                    </a:p>
                  </a:txBody>
                  <a:tcPr marL="7620" marR="7620" marT="7620" marB="0" anchor="b"/>
                </a:tc>
                <a:extLst>
                  <a:ext uri="{0D108BD9-81ED-4DB2-BD59-A6C34878D82A}">
                    <a16:rowId xmlns:a16="http://schemas.microsoft.com/office/drawing/2014/main" val="3088681046"/>
                  </a:ext>
                </a:extLst>
              </a:tr>
              <a:tr h="182880">
                <a:tc>
                  <a:txBody>
                    <a:bodyPr/>
                    <a:lstStyle/>
                    <a:p>
                      <a:pPr algn="r" fontAlgn="b"/>
                      <a:r>
                        <a:rPr lang="en-US" sz="1200" u="none" strike="noStrike">
                          <a:effectLst/>
                        </a:rPr>
                        <a:t>Independent Altruists</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37%</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37%</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24%</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18%</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26%</a:t>
                      </a:r>
                      <a:endParaRPr lang="en-US" sz="1200" b="0" i="0" u="none" strike="noStrike">
                        <a:solidFill>
                          <a:srgbClr val="000000"/>
                        </a:solidFill>
                        <a:effectLst/>
                        <a:latin typeface="Aptos Narrow" panose="020B0004020202020204" pitchFamily="34" charset="0"/>
                      </a:endParaRPr>
                    </a:p>
                  </a:txBody>
                  <a:tcPr marL="7620" marR="7620" marT="7620" marB="0" anchor="b"/>
                </a:tc>
                <a:extLst>
                  <a:ext uri="{0D108BD9-81ED-4DB2-BD59-A6C34878D82A}">
                    <a16:rowId xmlns:a16="http://schemas.microsoft.com/office/drawing/2014/main" val="2350251299"/>
                  </a:ext>
                </a:extLst>
              </a:tr>
              <a:tr h="182880">
                <a:tc>
                  <a:txBody>
                    <a:bodyPr/>
                    <a:lstStyle/>
                    <a:p>
                      <a:pPr algn="r" fontAlgn="b"/>
                      <a:r>
                        <a:rPr lang="en-US" sz="1200" u="none" strike="noStrike">
                          <a:effectLst/>
                        </a:rPr>
                        <a:t>Business Builders</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53%</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43%</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30%</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22%</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47%</a:t>
                      </a:r>
                      <a:endParaRPr lang="en-US" sz="1200" b="0" i="0" u="none" strike="noStrike">
                        <a:solidFill>
                          <a:srgbClr val="000000"/>
                        </a:solidFill>
                        <a:effectLst/>
                        <a:latin typeface="Aptos Narrow" panose="020B0004020202020204" pitchFamily="34" charset="0"/>
                      </a:endParaRPr>
                    </a:p>
                  </a:txBody>
                  <a:tcPr marL="7620" marR="7620" marT="7620" marB="0" anchor="b"/>
                </a:tc>
                <a:extLst>
                  <a:ext uri="{0D108BD9-81ED-4DB2-BD59-A6C34878D82A}">
                    <a16:rowId xmlns:a16="http://schemas.microsoft.com/office/drawing/2014/main" val="3378849490"/>
                  </a:ext>
                </a:extLst>
              </a:tr>
              <a:tr h="182880">
                <a:tc>
                  <a:txBody>
                    <a:bodyPr/>
                    <a:lstStyle/>
                    <a:p>
                      <a:pPr algn="r" fontAlgn="b"/>
                      <a:r>
                        <a:rPr lang="en-US" sz="1200" u="none" strike="noStrike">
                          <a:effectLst/>
                        </a:rPr>
                        <a:t>Corporate Friendlies</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44%</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58%</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14%</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12%</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21%</a:t>
                      </a:r>
                      <a:endParaRPr lang="en-US" sz="1200" b="0" i="0" u="none" strike="noStrike">
                        <a:solidFill>
                          <a:srgbClr val="000000"/>
                        </a:solidFill>
                        <a:effectLst/>
                        <a:latin typeface="Aptos Narrow" panose="020B0004020202020204" pitchFamily="34" charset="0"/>
                      </a:endParaRPr>
                    </a:p>
                  </a:txBody>
                  <a:tcPr marL="7620" marR="7620" marT="7620" marB="0" anchor="b"/>
                </a:tc>
                <a:extLst>
                  <a:ext uri="{0D108BD9-81ED-4DB2-BD59-A6C34878D82A}">
                    <a16:rowId xmlns:a16="http://schemas.microsoft.com/office/drawing/2014/main" val="1686946201"/>
                  </a:ext>
                </a:extLst>
              </a:tr>
              <a:tr h="182880">
                <a:tc>
                  <a:txBody>
                    <a:bodyPr/>
                    <a:lstStyle/>
                    <a:p>
                      <a:pPr algn="r" fontAlgn="b"/>
                      <a:r>
                        <a:rPr lang="en-US" sz="1200" u="none" strike="noStrike">
                          <a:effectLst/>
                        </a:rPr>
                        <a:t>Newer Networkers</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51%</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60%</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34%</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a:effectLst/>
                        </a:rPr>
                        <a:t>28%</a:t>
                      </a:r>
                      <a:endParaRPr lang="en-US" sz="1200" b="0" i="0" u="none" strike="noStrike">
                        <a:solidFill>
                          <a:srgbClr val="000000"/>
                        </a:solidFill>
                        <a:effectLst/>
                        <a:latin typeface="Aptos Narrow" panose="020B0004020202020204" pitchFamily="34" charset="0"/>
                      </a:endParaRPr>
                    </a:p>
                  </a:txBody>
                  <a:tcPr marL="7620" marR="7620" marT="7620" marB="0" anchor="b"/>
                </a:tc>
                <a:tc>
                  <a:txBody>
                    <a:bodyPr/>
                    <a:lstStyle/>
                    <a:p>
                      <a:pPr algn="r" fontAlgn="b"/>
                      <a:r>
                        <a:rPr lang="en-US" sz="1200" u="none" strike="noStrike" dirty="0">
                          <a:effectLst/>
                        </a:rPr>
                        <a:t>38%</a:t>
                      </a:r>
                      <a:endParaRPr lang="en-US" sz="1200" b="0" i="0" u="none" strike="noStrike" dirty="0">
                        <a:solidFill>
                          <a:srgbClr val="000000"/>
                        </a:solidFill>
                        <a:effectLst/>
                        <a:latin typeface="Aptos Narrow" panose="020B0004020202020204" pitchFamily="34" charset="0"/>
                      </a:endParaRPr>
                    </a:p>
                  </a:txBody>
                  <a:tcPr marL="7620" marR="7620" marT="7620" marB="0" anchor="b"/>
                </a:tc>
                <a:extLst>
                  <a:ext uri="{0D108BD9-81ED-4DB2-BD59-A6C34878D82A}">
                    <a16:rowId xmlns:a16="http://schemas.microsoft.com/office/drawing/2014/main" val="320818779"/>
                  </a:ext>
                </a:extLst>
              </a:tr>
            </a:tbl>
          </a:graphicData>
        </a:graphic>
      </p:graphicFrame>
    </p:spTree>
    <p:extLst>
      <p:ext uri="{BB962C8B-B14F-4D97-AF65-F5344CB8AC3E}">
        <p14:creationId xmlns:p14="http://schemas.microsoft.com/office/powerpoint/2010/main" val="4036731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F7C4EF-63F4-9220-9A60-E2975AAD390C}"/>
              </a:ext>
            </a:extLst>
          </p:cNvPr>
          <p:cNvPicPr>
            <a:picLocks noChangeAspect="1"/>
          </p:cNvPicPr>
          <p:nvPr/>
        </p:nvPicPr>
        <p:blipFill>
          <a:blip r:embed="rId2"/>
          <a:stretch>
            <a:fillRect/>
          </a:stretch>
        </p:blipFill>
        <p:spPr>
          <a:xfrm>
            <a:off x="914399" y="2743200"/>
            <a:ext cx="7094551" cy="3801308"/>
          </a:xfrm>
          <a:prstGeom prst="rect">
            <a:avLst/>
          </a:prstGeom>
        </p:spPr>
      </p:pic>
      <p:sp>
        <p:nvSpPr>
          <p:cNvPr id="8" name="Title 1"/>
          <p:cNvSpPr txBox="1">
            <a:spLocks/>
          </p:cNvSpPr>
          <p:nvPr/>
        </p:nvSpPr>
        <p:spPr>
          <a:xfrm>
            <a:off x="1066800" y="238125"/>
            <a:ext cx="7162800" cy="685800"/>
          </a:xfrm>
          <a:prstGeom prst="rect">
            <a:avLst/>
          </a:prstGeom>
        </p:spPr>
        <p:txBody>
          <a:bodyPr anchor="ctr"/>
          <a:lstStyle>
            <a:lvl1pPr algn="l" rtl="0" eaLnBrk="0" fontAlgn="base" hangingPunct="0">
              <a:spcBef>
                <a:spcPct val="0"/>
              </a:spcBef>
              <a:spcAft>
                <a:spcPct val="0"/>
              </a:spcAft>
              <a:defRPr sz="2400" b="1">
                <a:solidFill>
                  <a:schemeClr val="bg1"/>
                </a:solidFill>
                <a:latin typeface="+mj-lt"/>
                <a:ea typeface="+mj-ea"/>
                <a:cs typeface="+mj-cs"/>
              </a:defRPr>
            </a:lvl1pPr>
            <a:lvl2pPr algn="l" rtl="0" eaLnBrk="0" fontAlgn="base" hangingPunct="0">
              <a:spcBef>
                <a:spcPct val="0"/>
              </a:spcBef>
              <a:spcAft>
                <a:spcPct val="0"/>
              </a:spcAft>
              <a:defRPr sz="2400" b="1">
                <a:solidFill>
                  <a:schemeClr val="tx1"/>
                </a:solidFill>
                <a:latin typeface="Tahoma" pitchFamily="34" charset="0"/>
              </a:defRPr>
            </a:lvl2pPr>
            <a:lvl3pPr algn="l" rtl="0" eaLnBrk="0" fontAlgn="base" hangingPunct="0">
              <a:spcBef>
                <a:spcPct val="0"/>
              </a:spcBef>
              <a:spcAft>
                <a:spcPct val="0"/>
              </a:spcAft>
              <a:defRPr sz="2400" b="1">
                <a:solidFill>
                  <a:schemeClr val="tx1"/>
                </a:solidFill>
                <a:latin typeface="Tahoma" pitchFamily="34" charset="0"/>
              </a:defRPr>
            </a:lvl3pPr>
            <a:lvl4pPr algn="l" rtl="0" eaLnBrk="0" fontAlgn="base" hangingPunct="0">
              <a:spcBef>
                <a:spcPct val="0"/>
              </a:spcBef>
              <a:spcAft>
                <a:spcPct val="0"/>
              </a:spcAft>
              <a:defRPr sz="2400" b="1">
                <a:solidFill>
                  <a:schemeClr val="tx1"/>
                </a:solidFill>
                <a:latin typeface="Tahoma" pitchFamily="34" charset="0"/>
              </a:defRPr>
            </a:lvl4pPr>
            <a:lvl5pPr algn="l" rtl="0" eaLnBrk="0" fontAlgn="base" hangingPunct="0">
              <a:spcBef>
                <a:spcPct val="0"/>
              </a:spcBef>
              <a:spcAft>
                <a:spcPct val="0"/>
              </a:spcAft>
              <a:defRPr sz="2400" b="1">
                <a:solidFill>
                  <a:schemeClr val="tx1"/>
                </a:solidFill>
                <a:latin typeface="Tahoma" pitchFamily="34" charset="0"/>
              </a:defRPr>
            </a:lvl5pPr>
            <a:lvl6pPr marL="457200" algn="l" rtl="0" fontAlgn="base">
              <a:spcBef>
                <a:spcPct val="0"/>
              </a:spcBef>
              <a:spcAft>
                <a:spcPct val="0"/>
              </a:spcAft>
              <a:defRPr sz="2400" b="1">
                <a:solidFill>
                  <a:schemeClr val="tx1"/>
                </a:solidFill>
                <a:latin typeface="Tahoma" pitchFamily="34" charset="0"/>
              </a:defRPr>
            </a:lvl6pPr>
            <a:lvl7pPr marL="914400" algn="l" rtl="0" fontAlgn="base">
              <a:spcBef>
                <a:spcPct val="0"/>
              </a:spcBef>
              <a:spcAft>
                <a:spcPct val="0"/>
              </a:spcAft>
              <a:defRPr sz="2400" b="1">
                <a:solidFill>
                  <a:schemeClr val="tx1"/>
                </a:solidFill>
                <a:latin typeface="Tahoma" pitchFamily="34" charset="0"/>
              </a:defRPr>
            </a:lvl7pPr>
            <a:lvl8pPr marL="1371600" algn="l" rtl="0" fontAlgn="base">
              <a:spcBef>
                <a:spcPct val="0"/>
              </a:spcBef>
              <a:spcAft>
                <a:spcPct val="0"/>
              </a:spcAft>
              <a:defRPr sz="2400" b="1">
                <a:solidFill>
                  <a:schemeClr val="tx1"/>
                </a:solidFill>
                <a:latin typeface="Tahoma" pitchFamily="34" charset="0"/>
              </a:defRPr>
            </a:lvl8pPr>
            <a:lvl9pPr marL="1828800" algn="l" rtl="0" fontAlgn="base">
              <a:spcBef>
                <a:spcPct val="0"/>
              </a:spcBef>
              <a:spcAft>
                <a:spcPct val="0"/>
              </a:spcAft>
              <a:defRPr sz="2400" b="1">
                <a:solidFill>
                  <a:schemeClr val="tx1"/>
                </a:solidFill>
                <a:latin typeface="Tahoma" pitchFamily="34" charset="0"/>
              </a:defRPr>
            </a:lvl9pPr>
          </a:lstStyle>
          <a:p>
            <a:r>
              <a:rPr lang="en-US" kern="0" dirty="0"/>
              <a:t>3D Printer Uses</a:t>
            </a:r>
            <a:endParaRPr lang="en-US" sz="1600" kern="0" dirty="0"/>
          </a:p>
        </p:txBody>
      </p:sp>
      <p:sp>
        <p:nvSpPr>
          <p:cNvPr id="3" name="Rectangle 2"/>
          <p:cNvSpPr/>
          <p:nvPr/>
        </p:nvSpPr>
        <p:spPr>
          <a:xfrm>
            <a:off x="76200" y="1195387"/>
            <a:ext cx="8991600" cy="1600438"/>
          </a:xfrm>
          <a:prstGeom prst="rect">
            <a:avLst/>
          </a:prstGeom>
        </p:spPr>
        <p:txBody>
          <a:bodyPr wrap="square">
            <a:spAutoFit/>
          </a:bodyPr>
          <a:lstStyle/>
          <a:p>
            <a:pPr marL="228600" indent="-228600">
              <a:spcBef>
                <a:spcPct val="50000"/>
              </a:spcBef>
              <a:buFontTx/>
              <a:buBlip>
                <a:blip r:embed="rId3"/>
              </a:buBlip>
            </a:pPr>
            <a:r>
              <a:rPr lang="en-US" sz="1400" dirty="0">
                <a:cs typeface="Arial" charset="0"/>
              </a:rPr>
              <a:t>The most common use of a 3D printer is to print models for retainers (96% of those using a 3D printer).</a:t>
            </a:r>
          </a:p>
          <a:p>
            <a:pPr marL="228600" indent="-228600">
              <a:spcBef>
                <a:spcPct val="50000"/>
              </a:spcBef>
              <a:buFontTx/>
              <a:buBlip>
                <a:blip r:embed="rId3"/>
              </a:buBlip>
            </a:pPr>
            <a:r>
              <a:rPr lang="en-US" sz="1400" dirty="0">
                <a:cs typeface="Arial" charset="0"/>
              </a:rPr>
              <a:t>A slight majority (55%) of respondents using a 3D printer do so for models for limited clear aligner cases (up to 14 sets of aligners).</a:t>
            </a:r>
          </a:p>
          <a:p>
            <a:pPr marL="228600" indent="-228600">
              <a:spcBef>
                <a:spcPct val="50000"/>
              </a:spcBef>
              <a:buFontTx/>
              <a:buBlip>
                <a:blip r:embed="rId3"/>
              </a:buBlip>
            </a:pPr>
            <a:r>
              <a:rPr lang="en-US" sz="1400" dirty="0">
                <a:cs typeface="Arial" charset="0"/>
              </a:rPr>
              <a:t>Several tasks are completed with 3D printers by 20-30% of respondents, including models for initial aligners to start a patient with remaining aligners outsourced, models for full clear aligner cases (more than 14 sets of aligners), nightguards, and splints.</a:t>
            </a:r>
          </a:p>
        </p:txBody>
      </p:sp>
      <p:sp>
        <p:nvSpPr>
          <p:cNvPr id="9" name="TextBox 8"/>
          <p:cNvSpPr txBox="1"/>
          <p:nvPr/>
        </p:nvSpPr>
        <p:spPr>
          <a:xfrm>
            <a:off x="914400" y="6616244"/>
            <a:ext cx="762000" cy="215444"/>
          </a:xfrm>
          <a:prstGeom prst="rect">
            <a:avLst/>
          </a:prstGeom>
          <a:noFill/>
        </p:spPr>
        <p:txBody>
          <a:bodyPr wrap="square" rtlCol="0">
            <a:spAutoFit/>
          </a:bodyPr>
          <a:lstStyle/>
          <a:p>
            <a:r>
              <a:rPr lang="en-US" sz="800" dirty="0"/>
              <a:t>(n = 362)</a:t>
            </a:r>
          </a:p>
        </p:txBody>
      </p:sp>
      <p:sp>
        <p:nvSpPr>
          <p:cNvPr id="11" name="Text Box 4"/>
          <p:cNvSpPr txBox="1">
            <a:spLocks noChangeArrowheads="1"/>
          </p:cNvSpPr>
          <p:nvPr/>
        </p:nvSpPr>
        <p:spPr bwMode="auto">
          <a:xfrm>
            <a:off x="1981200" y="6597134"/>
            <a:ext cx="5791200" cy="184666"/>
          </a:xfrm>
          <a:prstGeom prst="rect">
            <a:avLst/>
          </a:prstGeom>
          <a:noFill/>
          <a:ln w="9525">
            <a:noFill/>
            <a:miter lim="800000"/>
            <a:headEnd/>
            <a:tailEnd/>
          </a:ln>
        </p:spPr>
        <p:txBody>
          <a:bodyPr wrap="square">
            <a:spAutoFit/>
          </a:bodyPr>
          <a:lstStyle/>
          <a:p>
            <a:pPr>
              <a:lnSpc>
                <a:spcPct val="75000"/>
              </a:lnSpc>
              <a:spcBef>
                <a:spcPct val="25000"/>
              </a:spcBef>
            </a:pPr>
            <a:r>
              <a:rPr lang="en-US" dirty="0">
                <a:solidFill>
                  <a:srgbClr val="000000"/>
                </a:solidFill>
                <a:ea typeface="ＭＳ Ｐゴシック" pitchFamily="34" charset="-128"/>
                <a:cs typeface="Arial" charset="0"/>
              </a:rPr>
              <a:t>Q2. Do you print the following with your 3D printer (select all that apply)?</a:t>
            </a:r>
          </a:p>
        </p:txBody>
      </p:sp>
    </p:spTree>
    <p:extLst>
      <p:ext uri="{BB962C8B-B14F-4D97-AF65-F5344CB8AC3E}">
        <p14:creationId xmlns:p14="http://schemas.microsoft.com/office/powerpoint/2010/main" val="1061970040"/>
      </p:ext>
    </p:extLst>
  </p:cSld>
  <p:clrMapOvr>
    <a:masterClrMapping/>
  </p:clrMapOvr>
</p:sld>
</file>

<file path=ppt/theme/theme1.xml><?xml version="1.0" encoding="utf-8"?>
<a:theme xmlns:a="http://schemas.openxmlformats.org/drawingml/2006/main" name="Default Design">
  <a:themeElements>
    <a:clrScheme name="Custom 1">
      <a:dk1>
        <a:srgbClr val="333333"/>
      </a:dk1>
      <a:lt1>
        <a:srgbClr val="FFFFFF"/>
      </a:lt1>
      <a:dk2>
        <a:srgbClr val="000000"/>
      </a:dk2>
      <a:lt2>
        <a:srgbClr val="808080"/>
      </a:lt2>
      <a:accent1>
        <a:srgbClr val="003C69"/>
      </a:accent1>
      <a:accent2>
        <a:srgbClr val="CE8E00"/>
      </a:accent2>
      <a:accent3>
        <a:srgbClr val="009E9E"/>
      </a:accent3>
      <a:accent4>
        <a:srgbClr val="9E004F"/>
      </a:accent4>
      <a:accent5>
        <a:srgbClr val="9E9E00"/>
      </a:accent5>
      <a:accent6>
        <a:srgbClr val="4F009E"/>
      </a:accent6>
      <a:hlink>
        <a:srgbClr val="4F9E00"/>
      </a:hlink>
      <a:folHlink>
        <a:srgbClr val="4F6EDB"/>
      </a:folHlink>
    </a:clrScheme>
    <a:fontScheme name="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4E9C"/>
        </a:dk1>
        <a:lt1>
          <a:srgbClr val="FFFFFF"/>
        </a:lt1>
        <a:dk2>
          <a:srgbClr val="000000"/>
        </a:dk2>
        <a:lt2>
          <a:srgbClr val="808080"/>
        </a:lt2>
        <a:accent1>
          <a:srgbClr val="009E9E"/>
        </a:accent1>
        <a:accent2>
          <a:srgbClr val="DB6E00"/>
        </a:accent2>
        <a:accent3>
          <a:srgbClr val="FFFFFF"/>
        </a:accent3>
        <a:accent4>
          <a:srgbClr val="004185"/>
        </a:accent4>
        <a:accent5>
          <a:srgbClr val="AACCCC"/>
        </a:accent5>
        <a:accent6>
          <a:srgbClr val="C66300"/>
        </a:accent6>
        <a:hlink>
          <a:srgbClr val="9E0000"/>
        </a:hlink>
        <a:folHlink>
          <a:srgbClr val="006EDB"/>
        </a:folHlink>
      </a:clrScheme>
      <a:clrMap bg1="lt1" tx1="dk1" bg2="lt2" tx2="dk2" accent1="accent1" accent2="accent2" accent3="accent3" accent4="accent4" accent5="accent5" accent6="accent6" hlink="hlink" folHlink="folHlink"/>
    </a:extraClrScheme>
    <a:extraClrScheme>
      <a:clrScheme name="Default Design 14">
        <a:dk1>
          <a:srgbClr val="333333"/>
        </a:dk1>
        <a:lt1>
          <a:srgbClr val="FFFFFF"/>
        </a:lt1>
        <a:dk2>
          <a:srgbClr val="000000"/>
        </a:dk2>
        <a:lt2>
          <a:srgbClr val="808080"/>
        </a:lt2>
        <a:accent1>
          <a:srgbClr val="004E9C"/>
        </a:accent1>
        <a:accent2>
          <a:srgbClr val="009E9E"/>
        </a:accent2>
        <a:accent3>
          <a:srgbClr val="FFFFFF"/>
        </a:accent3>
        <a:accent4>
          <a:srgbClr val="2A2A2A"/>
        </a:accent4>
        <a:accent5>
          <a:srgbClr val="AAB2CB"/>
        </a:accent5>
        <a:accent6>
          <a:srgbClr val="008F8F"/>
        </a:accent6>
        <a:hlink>
          <a:srgbClr val="DB6E00"/>
        </a:hlink>
        <a:folHlink>
          <a:srgbClr val="9E0000"/>
        </a:folHlink>
      </a:clrScheme>
      <a:clrMap bg1="lt1" tx1="dk1" bg2="lt2" tx2="dk2" accent1="accent1" accent2="accent2" accent3="accent3" accent4="accent4" accent5="accent5" accent6="accent6" hlink="hlink" folHlink="folHlink"/>
    </a:extraClrScheme>
    <a:extraClrScheme>
      <a:clrScheme name="Default Design 15">
        <a:dk1>
          <a:srgbClr val="333333"/>
        </a:dk1>
        <a:lt1>
          <a:srgbClr val="FFFFFF"/>
        </a:lt1>
        <a:dk2>
          <a:srgbClr val="000000"/>
        </a:dk2>
        <a:lt2>
          <a:srgbClr val="808080"/>
        </a:lt2>
        <a:accent1>
          <a:srgbClr val="004E9C"/>
        </a:accent1>
        <a:accent2>
          <a:srgbClr val="009E9E"/>
        </a:accent2>
        <a:accent3>
          <a:srgbClr val="FFFFFF"/>
        </a:accent3>
        <a:accent4>
          <a:srgbClr val="2A2A2A"/>
        </a:accent4>
        <a:accent5>
          <a:srgbClr val="AAB2CB"/>
        </a:accent5>
        <a:accent6>
          <a:srgbClr val="008F8F"/>
        </a:accent6>
        <a:hlink>
          <a:srgbClr val="DB6E00"/>
        </a:hlink>
        <a:folHlink>
          <a:srgbClr val="9E004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Loyalty">
      <a:dk1>
        <a:srgbClr val="333333"/>
      </a:dk1>
      <a:lt1>
        <a:srgbClr val="FFFFFF"/>
      </a:lt1>
      <a:dk2>
        <a:srgbClr val="000000"/>
      </a:dk2>
      <a:lt2>
        <a:srgbClr val="808080"/>
      </a:lt2>
      <a:accent1>
        <a:srgbClr val="003C69"/>
      </a:accent1>
      <a:accent2>
        <a:srgbClr val="CE8E00"/>
      </a:accent2>
      <a:accent3>
        <a:srgbClr val="009E9E"/>
      </a:accent3>
      <a:accent4>
        <a:srgbClr val="9E004F"/>
      </a:accent4>
      <a:accent5>
        <a:srgbClr val="9E9E00"/>
      </a:accent5>
      <a:accent6>
        <a:srgbClr val="4F009E"/>
      </a:accent6>
      <a:hlink>
        <a:srgbClr val="4F9E00"/>
      </a:hlink>
      <a:folHlink>
        <a:srgbClr val="4F6ED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Loyalty">
      <a:dk1>
        <a:srgbClr val="333333"/>
      </a:dk1>
      <a:lt1>
        <a:srgbClr val="FFFFFF"/>
      </a:lt1>
      <a:dk2>
        <a:srgbClr val="000000"/>
      </a:dk2>
      <a:lt2>
        <a:srgbClr val="808080"/>
      </a:lt2>
      <a:accent1>
        <a:srgbClr val="003C69"/>
      </a:accent1>
      <a:accent2>
        <a:srgbClr val="CE8E00"/>
      </a:accent2>
      <a:accent3>
        <a:srgbClr val="009E9E"/>
      </a:accent3>
      <a:accent4>
        <a:srgbClr val="9E004F"/>
      </a:accent4>
      <a:accent5>
        <a:srgbClr val="9E9E00"/>
      </a:accent5>
      <a:accent6>
        <a:srgbClr val="4F009E"/>
      </a:accent6>
      <a:hlink>
        <a:srgbClr val="4F9E00"/>
      </a:hlink>
      <a:folHlink>
        <a:srgbClr val="4F6ED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Custom Design">
  <a:themeElements>
    <a:clrScheme name="Loyalty">
      <a:dk1>
        <a:srgbClr val="333333"/>
      </a:dk1>
      <a:lt1>
        <a:srgbClr val="FFFFFF"/>
      </a:lt1>
      <a:dk2>
        <a:srgbClr val="000000"/>
      </a:dk2>
      <a:lt2>
        <a:srgbClr val="808080"/>
      </a:lt2>
      <a:accent1>
        <a:srgbClr val="003C69"/>
      </a:accent1>
      <a:accent2>
        <a:srgbClr val="CE8E00"/>
      </a:accent2>
      <a:accent3>
        <a:srgbClr val="009E9E"/>
      </a:accent3>
      <a:accent4>
        <a:srgbClr val="9E004F"/>
      </a:accent4>
      <a:accent5>
        <a:srgbClr val="9E9E00"/>
      </a:accent5>
      <a:accent6>
        <a:srgbClr val="4F009E"/>
      </a:accent6>
      <a:hlink>
        <a:srgbClr val="4F9E00"/>
      </a:hlink>
      <a:folHlink>
        <a:srgbClr val="4F6ED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3_Custom Design">
  <a:themeElements>
    <a:clrScheme name="Loyalty">
      <a:dk1>
        <a:srgbClr val="333333"/>
      </a:dk1>
      <a:lt1>
        <a:srgbClr val="FFFFFF"/>
      </a:lt1>
      <a:dk2>
        <a:srgbClr val="000000"/>
      </a:dk2>
      <a:lt2>
        <a:srgbClr val="808080"/>
      </a:lt2>
      <a:accent1>
        <a:srgbClr val="003C69"/>
      </a:accent1>
      <a:accent2>
        <a:srgbClr val="CE8E00"/>
      </a:accent2>
      <a:accent3>
        <a:srgbClr val="009E9E"/>
      </a:accent3>
      <a:accent4>
        <a:srgbClr val="9E004F"/>
      </a:accent4>
      <a:accent5>
        <a:srgbClr val="9E9E00"/>
      </a:accent5>
      <a:accent6>
        <a:srgbClr val="4F009E"/>
      </a:accent6>
      <a:hlink>
        <a:srgbClr val="4F9E00"/>
      </a:hlink>
      <a:folHlink>
        <a:srgbClr val="4F6ED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faf8f85-9861-47fc-9fde-e490467a4979" xsi:nil="true"/>
    <lcf76f155ced4ddcb4097134ff3c332f xmlns="651a984d-5bac-43c2-b48b-b764eeace37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BF4786423D9CA49810047889A535E85" ma:contentTypeVersion="18" ma:contentTypeDescription="Create a new document." ma:contentTypeScope="" ma:versionID="4e53c5c25e51595f33aab3bdc5427b59">
  <xsd:schema xmlns:xsd="http://www.w3.org/2001/XMLSchema" xmlns:xs="http://www.w3.org/2001/XMLSchema" xmlns:p="http://schemas.microsoft.com/office/2006/metadata/properties" xmlns:ns2="651a984d-5bac-43c2-b48b-b764eeace375" xmlns:ns3="efaf8f85-9861-47fc-9fde-e490467a4979" targetNamespace="http://schemas.microsoft.com/office/2006/metadata/properties" ma:root="true" ma:fieldsID="ac40375d7e7a1fc9e8e0d2e8d7724d24" ns2:_="" ns3:_="">
    <xsd:import namespace="651a984d-5bac-43c2-b48b-b764eeace375"/>
    <xsd:import namespace="efaf8f85-9861-47fc-9fde-e490467a497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1a984d-5bac-43c2-b48b-b764eeace3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0d63b0e-b73e-4880-ae6b-3d62be62920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faf8f85-9861-47fc-9fde-e490467a4979"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c67e88c-e9c5-4db5-bb6a-50b99d7aa72c}" ma:internalName="TaxCatchAll" ma:showField="CatchAllData" ma:web="efaf8f85-9861-47fc-9fde-e490467a49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4C1917-2753-44CA-98DE-7940DD621941}">
  <ds:schemaRefs>
    <ds:schemaRef ds:uri="http://schemas.microsoft.com/office/2006/documentManagement/types"/>
    <ds:schemaRef ds:uri="http://schemas.openxmlformats.org/package/2006/metadata/core-properties"/>
    <ds:schemaRef ds:uri="http://schemas.microsoft.com/office/2006/metadata/properties"/>
    <ds:schemaRef ds:uri="http://purl.org/dc/dcmitype/"/>
    <ds:schemaRef ds:uri="http://purl.org/dc/terms/"/>
    <ds:schemaRef ds:uri="http://purl.org/dc/elements/1.1/"/>
    <ds:schemaRef ds:uri="http://schemas.microsoft.com/office/infopath/2007/PartnerControls"/>
    <ds:schemaRef ds:uri="e34babb4-70b2-438a-a1c8-3fdb45ff01fa"/>
    <ds:schemaRef ds:uri="http://www.w3.org/XML/1998/namespace"/>
    <ds:schemaRef ds:uri="efaf8f85-9861-47fc-9fde-e490467a4979"/>
    <ds:schemaRef ds:uri="651a984d-5bac-43c2-b48b-b764eeace375"/>
  </ds:schemaRefs>
</ds:datastoreItem>
</file>

<file path=customXml/itemProps2.xml><?xml version="1.0" encoding="utf-8"?>
<ds:datastoreItem xmlns:ds="http://schemas.openxmlformats.org/officeDocument/2006/customXml" ds:itemID="{B3F59216-6605-4500-8D3A-7C007657C0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1a984d-5bac-43c2-b48b-b764eeace375"/>
    <ds:schemaRef ds:uri="efaf8f85-9861-47fc-9fde-e490467a49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8755422-E3AF-49DD-980C-85489A23F9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126074</TotalTime>
  <Words>2644</Words>
  <Application>Microsoft Office PowerPoint</Application>
  <PresentationFormat>On-screen Show (4:3)</PresentationFormat>
  <Paragraphs>163</Paragraphs>
  <Slides>21</Slides>
  <Notes>4</Notes>
  <HiddenSlides>0</HiddenSlides>
  <MMClips>0</MMClips>
  <ScaleCrop>false</ScaleCrop>
  <HeadingPairs>
    <vt:vector size="4" baseType="variant">
      <vt:variant>
        <vt:lpstr>Theme</vt:lpstr>
      </vt:variant>
      <vt:variant>
        <vt:i4>5</vt:i4>
      </vt:variant>
      <vt:variant>
        <vt:lpstr>Slide Titles</vt:lpstr>
      </vt:variant>
      <vt:variant>
        <vt:i4>21</vt:i4>
      </vt:variant>
    </vt:vector>
  </HeadingPairs>
  <TitlesOfParts>
    <vt:vector size="26" baseType="lpstr">
      <vt:lpstr>Default Design</vt:lpstr>
      <vt:lpstr>Custom Design</vt:lpstr>
      <vt:lpstr>1_Custom Design</vt:lpstr>
      <vt:lpstr>3_Custom Design</vt:lpstr>
      <vt:lpstr>13_Custom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Mike Huser</Manager>
  <Company>The Loyalty Research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AAO</dc:title>
  <dc:subject>Customer Loyalty Program</dc:subject>
  <dc:creator>Matt Braun</dc:creator>
  <cp:lastModifiedBy>Selby, Joe</cp:lastModifiedBy>
  <cp:revision>3434</cp:revision>
  <cp:lastPrinted>2019-10-07T20:01:19Z</cp:lastPrinted>
  <dcterms:created xsi:type="dcterms:W3CDTF">2003-06-24T20:43:13Z</dcterms:created>
  <dcterms:modified xsi:type="dcterms:W3CDTF">2024-09-13T21:23:20Z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0x0101000BF4786423D9CA49810047889A535E85</vt:lpwstr>
  </property>
</Properties>
</file>